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2" r:id="rId3"/>
    <p:sldId id="261" r:id="rId4"/>
    <p:sldId id="260" r:id="rId5"/>
    <p:sldId id="257" r:id="rId6"/>
    <p:sldId id="259" r:id="rId7"/>
    <p:sldId id="258" r:id="rId8"/>
    <p:sldId id="263"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autoAdjust="0"/>
    <p:restoredTop sz="94656"/>
  </p:normalViewPr>
  <p:slideViewPr>
    <p:cSldViewPr snapToGrid="0">
      <p:cViewPr varScale="1">
        <p:scale>
          <a:sx n="115" d="100"/>
          <a:sy n="115" d="100"/>
        </p:scale>
        <p:origin x="6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EEBFC4-D579-4850-B7C2-99C605E1853E}" type="doc">
      <dgm:prSet loTypeId="urn:microsoft.com/office/officeart/2005/8/layout/process3" loCatId="process" qsTypeId="urn:microsoft.com/office/officeart/2005/8/quickstyle/simple1" qsCatId="simple" csTypeId="urn:microsoft.com/office/officeart/2005/8/colors/accent1_2" csCatId="accent1" phldr="1"/>
      <dgm:spPr/>
    </dgm:pt>
    <dgm:pt modelId="{87C50805-B00D-4AEF-9A7C-E5DF71EB35D7}">
      <dgm:prSet phldrT="[Text]"/>
      <dgm:spPr/>
      <dgm:t>
        <a:bodyPr/>
        <a:lstStyle/>
        <a:p>
          <a:r>
            <a:rPr lang="de-DE" dirty="0"/>
            <a:t>Erzeugen eines bearbeitbaren 3D-Modells mit einer 3D-CAD-Software</a:t>
          </a:r>
        </a:p>
      </dgm:t>
    </dgm:pt>
    <dgm:pt modelId="{D23A5B75-C1BF-4294-B690-F70C4846E0D4}" type="parTrans" cxnId="{B5C4504E-9FAA-45ED-94F3-0B90F1BBF53C}">
      <dgm:prSet/>
      <dgm:spPr/>
      <dgm:t>
        <a:bodyPr/>
        <a:lstStyle/>
        <a:p>
          <a:endParaRPr lang="de-DE"/>
        </a:p>
      </dgm:t>
    </dgm:pt>
    <dgm:pt modelId="{E655D946-9715-4A1F-A81B-FAFC9413BEA4}" type="sibTrans" cxnId="{B5C4504E-9FAA-45ED-94F3-0B90F1BBF53C}">
      <dgm:prSet/>
      <dgm:spPr/>
      <dgm:t>
        <a:bodyPr/>
        <a:lstStyle/>
        <a:p>
          <a:endParaRPr lang="de-DE"/>
        </a:p>
      </dgm:t>
    </dgm:pt>
    <dgm:pt modelId="{296CB03B-4C38-42A1-976D-6A1F68A3DE49}">
      <dgm:prSet phldrT="[Text]"/>
      <dgm:spPr/>
      <dgm:t>
        <a:bodyPr/>
        <a:lstStyle/>
        <a:p>
          <a:r>
            <a:rPr lang="de-DE" dirty="0"/>
            <a:t>Export als vereinfachtes 3d- Transferformat (.</a:t>
          </a:r>
          <a:r>
            <a:rPr lang="de-DE" dirty="0" err="1"/>
            <a:t>stl</a:t>
          </a:r>
          <a:r>
            <a:rPr lang="de-DE" dirty="0"/>
            <a:t> oder .3mf)</a:t>
          </a:r>
        </a:p>
      </dgm:t>
    </dgm:pt>
    <dgm:pt modelId="{DCAAD983-DA5B-4538-AA41-EE849538DE57}" type="parTrans" cxnId="{2C0AA3C6-A2D7-4C79-845E-28577B1E576E}">
      <dgm:prSet/>
      <dgm:spPr/>
      <dgm:t>
        <a:bodyPr/>
        <a:lstStyle/>
        <a:p>
          <a:endParaRPr lang="de-DE"/>
        </a:p>
      </dgm:t>
    </dgm:pt>
    <dgm:pt modelId="{436FADE1-F833-4748-99C1-BED9530D409F}" type="sibTrans" cxnId="{2C0AA3C6-A2D7-4C79-845E-28577B1E576E}">
      <dgm:prSet/>
      <dgm:spPr/>
      <dgm:t>
        <a:bodyPr/>
        <a:lstStyle/>
        <a:p>
          <a:endParaRPr lang="de-DE"/>
        </a:p>
      </dgm:t>
    </dgm:pt>
    <dgm:pt modelId="{229C158A-C3A0-4C67-A44C-214D24D31FB1}">
      <dgm:prSet phldrT="[Text]"/>
      <dgm:spPr/>
      <dgm:t>
        <a:bodyPr/>
        <a:lstStyle/>
        <a:p>
          <a:r>
            <a:rPr lang="de-DE" dirty="0" err="1"/>
            <a:t>Slicer</a:t>
          </a:r>
          <a:r>
            <a:rPr lang="de-DE" dirty="0"/>
            <a:t> importiert .</a:t>
          </a:r>
          <a:r>
            <a:rPr lang="de-DE" dirty="0" err="1"/>
            <a:t>stl</a:t>
          </a:r>
          <a:r>
            <a:rPr lang="de-DE" dirty="0"/>
            <a:t> und wandelt in eine "</a:t>
          </a:r>
          <a:r>
            <a:rPr lang="de-DE" dirty="0" err="1"/>
            <a:t>ge</a:t>
          </a:r>
          <a:r>
            <a:rPr lang="de-DE" dirty="0"/>
            <a:t>-slice-</a:t>
          </a:r>
          <a:r>
            <a:rPr lang="de-DE" dirty="0" err="1"/>
            <a:t>te</a:t>
          </a:r>
          <a:r>
            <a:rPr lang="de-DE" dirty="0"/>
            <a:t>" und parametrisierte Druckerdatei (G-Code)</a:t>
          </a:r>
        </a:p>
      </dgm:t>
    </dgm:pt>
    <dgm:pt modelId="{2A417463-3400-4D37-8D08-C2A5E8BD1B67}" type="parTrans" cxnId="{1AA96DC0-0BA9-4939-96A0-6B25BBE649B7}">
      <dgm:prSet/>
      <dgm:spPr/>
      <dgm:t>
        <a:bodyPr/>
        <a:lstStyle/>
        <a:p>
          <a:endParaRPr lang="de-DE"/>
        </a:p>
      </dgm:t>
    </dgm:pt>
    <dgm:pt modelId="{99BE21FF-EEC8-4572-87F2-4C4B0EE3A410}" type="sibTrans" cxnId="{1AA96DC0-0BA9-4939-96A0-6B25BBE649B7}">
      <dgm:prSet/>
      <dgm:spPr/>
      <dgm:t>
        <a:bodyPr/>
        <a:lstStyle/>
        <a:p>
          <a:endParaRPr lang="de-DE"/>
        </a:p>
      </dgm:t>
    </dgm:pt>
    <dgm:pt modelId="{7E8681C3-C807-41EB-9116-DF5ACDF88B52}">
      <dgm:prSet/>
      <dgm:spPr/>
      <dgm:t>
        <a:bodyPr/>
        <a:lstStyle/>
        <a:p>
          <a:r>
            <a:rPr lang="de-DE" dirty="0"/>
            <a:t>Erstellung in Fusion 360, </a:t>
          </a:r>
          <a:r>
            <a:rPr lang="de-DE" dirty="0" err="1"/>
            <a:t>Onshape</a:t>
          </a:r>
          <a:r>
            <a:rPr lang="de-DE" dirty="0"/>
            <a:t>, </a:t>
          </a:r>
          <a:r>
            <a:rPr lang="de-DE" dirty="0" err="1"/>
            <a:t>TinkerCAD</a:t>
          </a:r>
          <a:r>
            <a:rPr lang="de-DE" dirty="0"/>
            <a:t> oder </a:t>
          </a:r>
          <a:r>
            <a:rPr lang="de-DE" dirty="0" err="1"/>
            <a:t>FreeCAD</a:t>
          </a:r>
          <a:endParaRPr lang="de-DE" dirty="0"/>
        </a:p>
      </dgm:t>
    </dgm:pt>
    <dgm:pt modelId="{FD76F3A6-95D6-4E13-81F7-0026FE001926}" type="parTrans" cxnId="{B3B692D9-F7AD-4E93-99D3-645838171F1C}">
      <dgm:prSet/>
      <dgm:spPr/>
      <dgm:t>
        <a:bodyPr/>
        <a:lstStyle/>
        <a:p>
          <a:endParaRPr lang="de-DE"/>
        </a:p>
      </dgm:t>
    </dgm:pt>
    <dgm:pt modelId="{29001ADF-FBE8-4C25-9FDF-184814A172CD}" type="sibTrans" cxnId="{B3B692D9-F7AD-4E93-99D3-645838171F1C}">
      <dgm:prSet/>
      <dgm:spPr/>
      <dgm:t>
        <a:bodyPr/>
        <a:lstStyle/>
        <a:p>
          <a:endParaRPr lang="de-DE"/>
        </a:p>
      </dgm:t>
    </dgm:pt>
    <dgm:pt modelId="{07BCC4E7-E383-4338-BAD1-3088E40B7D9C}">
      <dgm:prSet/>
      <dgm:spPr/>
      <dgm:t>
        <a:bodyPr/>
        <a:lstStyle/>
        <a:p>
          <a:r>
            <a:rPr lang="de-DE" dirty="0"/>
            <a:t>Vektorbasiertes Dateiformat (z.B. .</a:t>
          </a:r>
          <a:r>
            <a:rPr lang="de-DE" dirty="0" err="1"/>
            <a:t>dwg</a:t>
          </a:r>
          <a:r>
            <a:rPr lang="de-DE" dirty="0"/>
            <a:t> .f3d oder .</a:t>
          </a:r>
          <a:r>
            <a:rPr lang="de-DE" dirty="0" err="1"/>
            <a:t>dxf</a:t>
          </a:r>
          <a:r>
            <a:rPr lang="de-DE" dirty="0"/>
            <a:t>)</a:t>
          </a:r>
        </a:p>
      </dgm:t>
    </dgm:pt>
    <dgm:pt modelId="{1F7DC7E2-442A-4CCC-A219-EE598FE0C14A}" type="parTrans" cxnId="{1E8C3619-7F7D-4994-8523-AEB9CC7E80EA}">
      <dgm:prSet/>
      <dgm:spPr/>
      <dgm:t>
        <a:bodyPr/>
        <a:lstStyle/>
        <a:p>
          <a:endParaRPr lang="de-DE"/>
        </a:p>
      </dgm:t>
    </dgm:pt>
    <dgm:pt modelId="{E1A402F9-BE8F-451B-B26E-82B486B37545}" type="sibTrans" cxnId="{1E8C3619-7F7D-4994-8523-AEB9CC7E80EA}">
      <dgm:prSet/>
      <dgm:spPr/>
      <dgm:t>
        <a:bodyPr/>
        <a:lstStyle/>
        <a:p>
          <a:endParaRPr lang="de-DE"/>
        </a:p>
      </dgm:t>
    </dgm:pt>
    <dgm:pt modelId="{1A55FD28-FFE1-4C16-A9F8-9B60E465E5AF}">
      <dgm:prSet/>
      <dgm:spPr/>
      <dgm:t>
        <a:bodyPr/>
        <a:lstStyle/>
        <a:p>
          <a:r>
            <a:rPr lang="de-DE" dirty="0"/>
            <a:t>Aus dem 3D-CAD-Programm exportiertes, in Dreiecke zerlegtes 3D-Objektformat</a:t>
          </a:r>
        </a:p>
      </dgm:t>
    </dgm:pt>
    <dgm:pt modelId="{817A0ABA-4CE6-4B3D-B5C5-E9805987E81E}" type="parTrans" cxnId="{706FBFF0-81D2-4C74-905E-5AA068CBD06F}">
      <dgm:prSet/>
      <dgm:spPr/>
      <dgm:t>
        <a:bodyPr/>
        <a:lstStyle/>
        <a:p>
          <a:endParaRPr lang="de-DE"/>
        </a:p>
      </dgm:t>
    </dgm:pt>
    <dgm:pt modelId="{62167B03-3117-438E-8E33-E1A8FC2FCA14}" type="sibTrans" cxnId="{706FBFF0-81D2-4C74-905E-5AA068CBD06F}">
      <dgm:prSet/>
      <dgm:spPr/>
      <dgm:t>
        <a:bodyPr/>
        <a:lstStyle/>
        <a:p>
          <a:endParaRPr lang="de-DE"/>
        </a:p>
      </dgm:t>
    </dgm:pt>
    <dgm:pt modelId="{475AB8A5-F8B1-41CF-91A0-1BBDFD1DE208}">
      <dgm:prSet/>
      <dgm:spPr/>
      <dgm:t>
        <a:bodyPr/>
        <a:lstStyle/>
        <a:p>
          <a:r>
            <a:rPr lang="de-DE" dirty="0"/>
            <a:t>.</a:t>
          </a:r>
          <a:r>
            <a:rPr lang="de-DE" dirty="0" err="1"/>
            <a:t>stl</a:t>
          </a:r>
          <a:r>
            <a:rPr lang="de-DE" dirty="0"/>
            <a:t> und .3mf (moderner) sind weitverbreiterter Standard</a:t>
          </a:r>
        </a:p>
      </dgm:t>
    </dgm:pt>
    <dgm:pt modelId="{70F661F2-2D5B-42BF-93F4-C94F147E4C89}" type="parTrans" cxnId="{8B13FE53-4FFF-43C2-BDAF-7E3F1F23781B}">
      <dgm:prSet/>
      <dgm:spPr/>
      <dgm:t>
        <a:bodyPr/>
        <a:lstStyle/>
        <a:p>
          <a:endParaRPr lang="de-DE"/>
        </a:p>
      </dgm:t>
    </dgm:pt>
    <dgm:pt modelId="{082B2C6A-437E-475B-A87D-25466E88FA57}" type="sibTrans" cxnId="{8B13FE53-4FFF-43C2-BDAF-7E3F1F23781B}">
      <dgm:prSet/>
      <dgm:spPr/>
      <dgm:t>
        <a:bodyPr/>
        <a:lstStyle/>
        <a:p>
          <a:endParaRPr lang="de-DE"/>
        </a:p>
      </dgm:t>
    </dgm:pt>
    <dgm:pt modelId="{4B19B4AE-6339-42C0-ADA8-43AD8BF27C69}">
      <dgm:prSet/>
      <dgm:spPr/>
      <dgm:t>
        <a:bodyPr/>
        <a:lstStyle/>
        <a:p>
          <a:r>
            <a:rPr lang="de-DE" dirty="0"/>
            <a:t>Das "</a:t>
          </a:r>
          <a:r>
            <a:rPr lang="de-DE" dirty="0" err="1"/>
            <a:t>Slicer</a:t>
          </a:r>
          <a:r>
            <a:rPr lang="de-DE" dirty="0"/>
            <a:t>-Programm" verwandelt das 3D-Objekt in Schichten</a:t>
          </a:r>
        </a:p>
      </dgm:t>
    </dgm:pt>
    <dgm:pt modelId="{1284E135-F023-430B-8C63-A6CDCE341CD0}" type="parTrans" cxnId="{CAE12D24-BEBB-4D70-A545-BDA1EF1079FA}">
      <dgm:prSet/>
      <dgm:spPr/>
      <dgm:t>
        <a:bodyPr/>
        <a:lstStyle/>
        <a:p>
          <a:endParaRPr lang="de-DE"/>
        </a:p>
      </dgm:t>
    </dgm:pt>
    <dgm:pt modelId="{75AB93EB-BC12-4E14-A126-6CCCA1B54A2D}" type="sibTrans" cxnId="{CAE12D24-BEBB-4D70-A545-BDA1EF1079FA}">
      <dgm:prSet/>
      <dgm:spPr/>
      <dgm:t>
        <a:bodyPr/>
        <a:lstStyle/>
        <a:p>
          <a:endParaRPr lang="de-DE"/>
        </a:p>
      </dgm:t>
    </dgm:pt>
    <dgm:pt modelId="{8FCD9DE2-D2DA-4599-A298-51C600729FC0}">
      <dgm:prSet/>
      <dgm:spPr/>
      <dgm:t>
        <a:bodyPr/>
        <a:lstStyle/>
        <a:p>
          <a:r>
            <a:rPr lang="de-DE" dirty="0" err="1"/>
            <a:t>Slicer</a:t>
          </a:r>
          <a:r>
            <a:rPr lang="de-DE" dirty="0"/>
            <a:t> verwendet dabei frei definierbare Parameter wie Material (Filament), Schichtdicke, Farbe, Auflösung, Platzierung</a:t>
          </a:r>
        </a:p>
      </dgm:t>
    </dgm:pt>
    <dgm:pt modelId="{7D89CE96-6DF2-40D4-ABDC-DB79278A1220}" type="parTrans" cxnId="{6803A880-B58B-4CA4-82FE-2FA4B9C65E59}">
      <dgm:prSet/>
      <dgm:spPr/>
      <dgm:t>
        <a:bodyPr/>
        <a:lstStyle/>
        <a:p>
          <a:endParaRPr lang="de-DE"/>
        </a:p>
      </dgm:t>
    </dgm:pt>
    <dgm:pt modelId="{F2C7642C-4EC0-433E-B4A5-E3DE1A736861}" type="sibTrans" cxnId="{6803A880-B58B-4CA4-82FE-2FA4B9C65E59}">
      <dgm:prSet/>
      <dgm:spPr/>
      <dgm:t>
        <a:bodyPr/>
        <a:lstStyle/>
        <a:p>
          <a:endParaRPr lang="de-DE"/>
        </a:p>
      </dgm:t>
    </dgm:pt>
    <dgm:pt modelId="{69893619-675D-44DC-AB79-E78EF3D99835}">
      <dgm:prSet/>
      <dgm:spPr/>
      <dgm:t>
        <a:bodyPr/>
        <a:lstStyle/>
        <a:p>
          <a:r>
            <a:rPr lang="de-DE" dirty="0"/>
            <a:t>Bekannte </a:t>
          </a:r>
          <a:r>
            <a:rPr lang="de-DE" dirty="0" err="1"/>
            <a:t>Slicer</a:t>
          </a:r>
          <a:r>
            <a:rPr lang="de-DE" dirty="0"/>
            <a:t> sind Cura, Prusa </a:t>
          </a:r>
          <a:r>
            <a:rPr lang="de-DE" dirty="0" err="1"/>
            <a:t>Slicer</a:t>
          </a:r>
          <a:r>
            <a:rPr lang="de-DE" dirty="0"/>
            <a:t> oder </a:t>
          </a:r>
          <a:r>
            <a:rPr lang="de-DE" dirty="0" err="1"/>
            <a:t>Bambu</a:t>
          </a:r>
          <a:r>
            <a:rPr lang="de-DE" dirty="0"/>
            <a:t> Studio</a:t>
          </a:r>
        </a:p>
      </dgm:t>
    </dgm:pt>
    <dgm:pt modelId="{71442884-0B5E-4DB9-97E3-26E91B07A66A}" type="parTrans" cxnId="{510FFB0C-598E-4EEB-BBE4-089CEB48676E}">
      <dgm:prSet/>
      <dgm:spPr/>
      <dgm:t>
        <a:bodyPr/>
        <a:lstStyle/>
        <a:p>
          <a:endParaRPr lang="de-DE"/>
        </a:p>
      </dgm:t>
    </dgm:pt>
    <dgm:pt modelId="{12AC1AF8-3BF7-4506-88FA-AE93CDADE18F}" type="sibTrans" cxnId="{510FFB0C-598E-4EEB-BBE4-089CEB48676E}">
      <dgm:prSet/>
      <dgm:spPr/>
      <dgm:t>
        <a:bodyPr/>
        <a:lstStyle/>
        <a:p>
          <a:endParaRPr lang="de-DE"/>
        </a:p>
      </dgm:t>
    </dgm:pt>
    <dgm:pt modelId="{9B2DC9C0-75C9-422D-8593-627824A30C82}">
      <dgm:prSet/>
      <dgm:spPr/>
      <dgm:t>
        <a:bodyPr/>
        <a:lstStyle/>
        <a:p>
          <a:r>
            <a:rPr lang="de-DE" dirty="0"/>
            <a:t>3D-Druck der vom </a:t>
          </a:r>
          <a:r>
            <a:rPr lang="de-DE" dirty="0" err="1"/>
            <a:t>Slicer</a:t>
          </a:r>
          <a:r>
            <a:rPr lang="de-DE" dirty="0"/>
            <a:t> erzeugten Steuerdatei </a:t>
          </a:r>
          <a:br>
            <a:rPr lang="de-DE" dirty="0"/>
          </a:br>
          <a:r>
            <a:rPr lang="de-DE" dirty="0"/>
            <a:t>(G-Code-Datei)</a:t>
          </a:r>
        </a:p>
      </dgm:t>
    </dgm:pt>
    <dgm:pt modelId="{11B8FA65-A7DF-4747-AF2C-618AA8CF8F8A}" type="parTrans" cxnId="{A60C0DE1-F981-4DEB-983E-F0BD072B0C84}">
      <dgm:prSet/>
      <dgm:spPr/>
      <dgm:t>
        <a:bodyPr/>
        <a:lstStyle/>
        <a:p>
          <a:endParaRPr lang="de-DE"/>
        </a:p>
      </dgm:t>
    </dgm:pt>
    <dgm:pt modelId="{B7E0164D-EDC4-4003-BF51-0FB4870DC776}" type="sibTrans" cxnId="{A60C0DE1-F981-4DEB-983E-F0BD072B0C84}">
      <dgm:prSet/>
      <dgm:spPr/>
      <dgm:t>
        <a:bodyPr/>
        <a:lstStyle/>
        <a:p>
          <a:endParaRPr lang="de-DE"/>
        </a:p>
      </dgm:t>
    </dgm:pt>
    <dgm:pt modelId="{DB7397A8-A30F-450A-937D-9E8CB8E8D1CE}">
      <dgm:prSet/>
      <dgm:spPr/>
      <dgm:t>
        <a:bodyPr/>
        <a:lstStyle/>
        <a:p>
          <a:r>
            <a:rPr lang="de-DE" dirty="0"/>
            <a:t>Komplexe geometrische Strukturen möglich</a:t>
          </a:r>
        </a:p>
      </dgm:t>
    </dgm:pt>
    <dgm:pt modelId="{23A2D03D-506A-4E55-A39E-62B50FAE7E02}" type="parTrans" cxnId="{B004335F-39D5-41EB-974F-3DC17BB50108}">
      <dgm:prSet/>
      <dgm:spPr/>
      <dgm:t>
        <a:bodyPr/>
        <a:lstStyle/>
        <a:p>
          <a:endParaRPr lang="de-DE"/>
        </a:p>
      </dgm:t>
    </dgm:pt>
    <dgm:pt modelId="{C1B03A27-974F-4217-8229-F14A8363DBC5}" type="sibTrans" cxnId="{B004335F-39D5-41EB-974F-3DC17BB50108}">
      <dgm:prSet/>
      <dgm:spPr/>
      <dgm:t>
        <a:bodyPr/>
        <a:lstStyle/>
        <a:p>
          <a:endParaRPr lang="de-DE"/>
        </a:p>
      </dgm:t>
    </dgm:pt>
    <dgm:pt modelId="{4385343D-94C5-4825-B070-66715F791AA5}">
      <dgm:prSet/>
      <dgm:spPr/>
      <dgm:t>
        <a:bodyPr/>
        <a:lstStyle/>
        <a:p>
          <a:r>
            <a:rPr lang="de-DE" dirty="0"/>
            <a:t>Mathematische Objektfunktionen (z.B. Subtraktion) möglich</a:t>
          </a:r>
        </a:p>
      </dgm:t>
    </dgm:pt>
    <dgm:pt modelId="{46531F3B-E54D-463E-8D61-7DEF36D2396D}" type="parTrans" cxnId="{FA330DAB-A07B-43CD-9E17-A69FDB805581}">
      <dgm:prSet/>
      <dgm:spPr/>
      <dgm:t>
        <a:bodyPr/>
        <a:lstStyle/>
        <a:p>
          <a:endParaRPr lang="de-DE"/>
        </a:p>
      </dgm:t>
    </dgm:pt>
    <dgm:pt modelId="{5F325DC8-051B-4E3F-8C0E-056DE0F1B90D}" type="sibTrans" cxnId="{FA330DAB-A07B-43CD-9E17-A69FDB805581}">
      <dgm:prSet/>
      <dgm:spPr/>
      <dgm:t>
        <a:bodyPr/>
        <a:lstStyle/>
        <a:p>
          <a:endParaRPr lang="de-DE"/>
        </a:p>
      </dgm:t>
    </dgm:pt>
    <dgm:pt modelId="{D3836C8E-F200-4E6A-94EB-24623B9B17CB}">
      <dgm:prSet/>
      <dgm:spPr/>
      <dgm:t>
        <a:bodyPr/>
        <a:lstStyle/>
        <a:p>
          <a:r>
            <a:rPr lang="de-DE" dirty="0"/>
            <a:t>Werden auf den Standardplattformen als Downloadformat verwendet:</a:t>
          </a:r>
        </a:p>
      </dgm:t>
    </dgm:pt>
    <dgm:pt modelId="{53C909A2-017F-4D16-9B10-2813E720FF5D}" type="parTrans" cxnId="{9D7645C2-0700-41E4-A6CF-96F421F142DF}">
      <dgm:prSet/>
      <dgm:spPr/>
      <dgm:t>
        <a:bodyPr/>
        <a:lstStyle/>
        <a:p>
          <a:endParaRPr lang="de-DE"/>
        </a:p>
      </dgm:t>
    </dgm:pt>
    <dgm:pt modelId="{CDEFD403-9AD9-4C8F-AF8B-A7154507637F}" type="sibTrans" cxnId="{9D7645C2-0700-41E4-A6CF-96F421F142DF}">
      <dgm:prSet/>
      <dgm:spPr/>
      <dgm:t>
        <a:bodyPr/>
        <a:lstStyle/>
        <a:p>
          <a:endParaRPr lang="de-DE"/>
        </a:p>
      </dgm:t>
    </dgm:pt>
    <dgm:pt modelId="{956CE287-61F5-43AD-8B0F-F22AB7BD8C15}">
      <dgm:prSet/>
      <dgm:spPr/>
      <dgm:t>
        <a:bodyPr/>
        <a:lstStyle/>
        <a:p>
          <a:r>
            <a:rPr lang="de-DE" dirty="0"/>
            <a:t>Drucker empfängt die vom </a:t>
          </a:r>
          <a:r>
            <a:rPr lang="de-DE" dirty="0" err="1"/>
            <a:t>Slicer</a:t>
          </a:r>
          <a:r>
            <a:rPr lang="de-DE" dirty="0"/>
            <a:t> erzeugte G-Code-Datei, kalibriert sich und druckt diese Schicht für Schicht aus</a:t>
          </a:r>
        </a:p>
      </dgm:t>
    </dgm:pt>
    <dgm:pt modelId="{F621307C-3480-4315-A1D1-4C9A17966A0B}" type="parTrans" cxnId="{36975CDF-AFBE-4F98-999E-A983B201F8AF}">
      <dgm:prSet/>
      <dgm:spPr/>
      <dgm:t>
        <a:bodyPr/>
        <a:lstStyle/>
        <a:p>
          <a:endParaRPr lang="de-DE"/>
        </a:p>
      </dgm:t>
    </dgm:pt>
    <dgm:pt modelId="{14EA7767-2496-429F-9482-2555405532EE}" type="sibTrans" cxnId="{36975CDF-AFBE-4F98-999E-A983B201F8AF}">
      <dgm:prSet/>
      <dgm:spPr/>
      <dgm:t>
        <a:bodyPr/>
        <a:lstStyle/>
        <a:p>
          <a:endParaRPr lang="de-DE"/>
        </a:p>
      </dgm:t>
    </dgm:pt>
    <dgm:pt modelId="{34300B88-E4D5-4E25-8AEC-5019B0219683}">
      <dgm:prSet/>
      <dgm:spPr/>
      <dgm:t>
        <a:bodyPr/>
        <a:lstStyle/>
        <a:p>
          <a:r>
            <a:rPr lang="de-DE" dirty="0"/>
            <a:t>Bei "frei schwebenden" Teilen (z.B. Brücke) werden bei Bedarf Hilfsstrukturen / Stützen gedruckt, die nach dem Druck entfernt werden</a:t>
          </a:r>
        </a:p>
      </dgm:t>
    </dgm:pt>
    <dgm:pt modelId="{428DF03B-4C55-4C1A-949C-55AE6CD3EB5F}" type="parTrans" cxnId="{B87030B2-F1AA-4CF0-912C-49B363FBE9F1}">
      <dgm:prSet/>
      <dgm:spPr/>
      <dgm:t>
        <a:bodyPr/>
        <a:lstStyle/>
        <a:p>
          <a:endParaRPr lang="de-DE"/>
        </a:p>
      </dgm:t>
    </dgm:pt>
    <dgm:pt modelId="{30E24FEC-02DE-4DA9-AFEA-20E8AC75EB0D}" type="sibTrans" cxnId="{B87030B2-F1AA-4CF0-912C-49B363FBE9F1}">
      <dgm:prSet/>
      <dgm:spPr/>
      <dgm:t>
        <a:bodyPr/>
        <a:lstStyle/>
        <a:p>
          <a:endParaRPr lang="de-DE"/>
        </a:p>
      </dgm:t>
    </dgm:pt>
    <dgm:pt modelId="{29A6950C-2E56-495E-9CE7-FBED7ECD0F5A}">
      <dgm:prSet/>
      <dgm:spPr/>
      <dgm:t>
        <a:bodyPr/>
        <a:lstStyle/>
        <a:p>
          <a:r>
            <a:rPr lang="de-DE" dirty="0"/>
            <a:t>Thingiverse.com</a:t>
          </a:r>
        </a:p>
      </dgm:t>
    </dgm:pt>
    <dgm:pt modelId="{B11F1EAE-A49E-480B-A186-5A05195FF260}" type="parTrans" cxnId="{71CFE86E-6E24-4754-B6DF-4C7276C7096F}">
      <dgm:prSet/>
      <dgm:spPr/>
      <dgm:t>
        <a:bodyPr/>
        <a:lstStyle/>
        <a:p>
          <a:endParaRPr lang="de-DE"/>
        </a:p>
      </dgm:t>
    </dgm:pt>
    <dgm:pt modelId="{563E4763-274D-4376-A4EA-F3548EB869FA}" type="sibTrans" cxnId="{71CFE86E-6E24-4754-B6DF-4C7276C7096F}">
      <dgm:prSet/>
      <dgm:spPr/>
      <dgm:t>
        <a:bodyPr/>
        <a:lstStyle/>
        <a:p>
          <a:endParaRPr lang="de-DE"/>
        </a:p>
      </dgm:t>
    </dgm:pt>
    <dgm:pt modelId="{2BFBCA74-2402-4CE8-8C2A-9D3D4ECAC55A}">
      <dgm:prSet/>
      <dgm:spPr/>
      <dgm:t>
        <a:bodyPr/>
        <a:lstStyle/>
        <a:p>
          <a:r>
            <a:rPr lang="de-DE" dirty="0"/>
            <a:t>Printables.com</a:t>
          </a:r>
        </a:p>
      </dgm:t>
    </dgm:pt>
    <dgm:pt modelId="{D7840FF6-D3F4-46F9-8E66-5D4442EB8E61}" type="parTrans" cxnId="{9AADA672-219B-438A-814D-6376974EEEB9}">
      <dgm:prSet/>
      <dgm:spPr/>
      <dgm:t>
        <a:bodyPr/>
        <a:lstStyle/>
        <a:p>
          <a:endParaRPr lang="de-DE"/>
        </a:p>
      </dgm:t>
    </dgm:pt>
    <dgm:pt modelId="{D6BCC340-A5CB-45F1-B1AA-AE749C99EF69}" type="sibTrans" cxnId="{9AADA672-219B-438A-814D-6376974EEEB9}">
      <dgm:prSet/>
      <dgm:spPr/>
      <dgm:t>
        <a:bodyPr/>
        <a:lstStyle/>
        <a:p>
          <a:endParaRPr lang="de-DE"/>
        </a:p>
      </dgm:t>
    </dgm:pt>
    <dgm:pt modelId="{0E7E7198-A6D6-432B-BBB4-DF36197ECF98}">
      <dgm:prSet/>
      <dgm:spPr/>
      <dgm:t>
        <a:bodyPr/>
        <a:lstStyle/>
        <a:p>
          <a:r>
            <a:rPr lang="de-DE" dirty="0"/>
            <a:t>Makerworld.com</a:t>
          </a:r>
        </a:p>
      </dgm:t>
    </dgm:pt>
    <dgm:pt modelId="{04387C6D-7CE5-477D-8B90-1F15063891CC}" type="parTrans" cxnId="{40424BB5-DC30-4E2D-A1F8-5B18B2706F7C}">
      <dgm:prSet/>
      <dgm:spPr/>
      <dgm:t>
        <a:bodyPr/>
        <a:lstStyle/>
        <a:p>
          <a:endParaRPr lang="de-DE"/>
        </a:p>
      </dgm:t>
    </dgm:pt>
    <dgm:pt modelId="{85CE34D1-A558-41BE-ABAB-57B72FDAAB2B}" type="sibTrans" cxnId="{40424BB5-DC30-4E2D-A1F8-5B18B2706F7C}">
      <dgm:prSet/>
      <dgm:spPr/>
      <dgm:t>
        <a:bodyPr/>
        <a:lstStyle/>
        <a:p>
          <a:endParaRPr lang="de-DE"/>
        </a:p>
      </dgm:t>
    </dgm:pt>
    <dgm:pt modelId="{2A29CDF9-7BE5-4594-8F06-E9671682D3E4}" type="pres">
      <dgm:prSet presAssocID="{B9EEBFC4-D579-4850-B7C2-99C605E1853E}" presName="linearFlow" presStyleCnt="0">
        <dgm:presLayoutVars>
          <dgm:dir/>
          <dgm:animLvl val="lvl"/>
          <dgm:resizeHandles val="exact"/>
        </dgm:presLayoutVars>
      </dgm:prSet>
      <dgm:spPr/>
    </dgm:pt>
    <dgm:pt modelId="{5956F367-BD29-46FA-A648-36C3255006C5}" type="pres">
      <dgm:prSet presAssocID="{87C50805-B00D-4AEF-9A7C-E5DF71EB35D7}" presName="composite" presStyleCnt="0"/>
      <dgm:spPr/>
    </dgm:pt>
    <dgm:pt modelId="{06CA63BF-4E0C-412B-BEF2-E7CCC1EBC47B}" type="pres">
      <dgm:prSet presAssocID="{87C50805-B00D-4AEF-9A7C-E5DF71EB35D7}" presName="parTx" presStyleLbl="node1" presStyleIdx="0" presStyleCnt="4">
        <dgm:presLayoutVars>
          <dgm:chMax val="0"/>
          <dgm:chPref val="0"/>
          <dgm:bulletEnabled val="1"/>
        </dgm:presLayoutVars>
      </dgm:prSet>
      <dgm:spPr/>
    </dgm:pt>
    <dgm:pt modelId="{93B39863-16CD-4056-85EE-234B9BB594AB}" type="pres">
      <dgm:prSet presAssocID="{87C50805-B00D-4AEF-9A7C-E5DF71EB35D7}" presName="parSh" presStyleLbl="node1" presStyleIdx="0" presStyleCnt="4"/>
      <dgm:spPr/>
    </dgm:pt>
    <dgm:pt modelId="{27E0BC33-8CEE-4FFD-A140-5E4DEDFDCB0B}" type="pres">
      <dgm:prSet presAssocID="{87C50805-B00D-4AEF-9A7C-E5DF71EB35D7}" presName="desTx" presStyleLbl="fgAcc1" presStyleIdx="0" presStyleCnt="4" custScaleY="82918" custLinFactNeighborX="684" custLinFactNeighborY="-14420">
        <dgm:presLayoutVars>
          <dgm:bulletEnabled val="1"/>
        </dgm:presLayoutVars>
      </dgm:prSet>
      <dgm:spPr/>
    </dgm:pt>
    <dgm:pt modelId="{9A006DCA-9264-475F-A707-83E3CF607611}" type="pres">
      <dgm:prSet presAssocID="{E655D946-9715-4A1F-A81B-FAFC9413BEA4}" presName="sibTrans" presStyleLbl="sibTrans2D1" presStyleIdx="0" presStyleCnt="3"/>
      <dgm:spPr/>
    </dgm:pt>
    <dgm:pt modelId="{9C28EB08-1CE8-4733-A9B9-CF6F4D8CDDF8}" type="pres">
      <dgm:prSet presAssocID="{E655D946-9715-4A1F-A81B-FAFC9413BEA4}" presName="connTx" presStyleLbl="sibTrans2D1" presStyleIdx="0" presStyleCnt="3"/>
      <dgm:spPr/>
    </dgm:pt>
    <dgm:pt modelId="{0F603182-F477-4A97-AF63-15C6102DED1D}" type="pres">
      <dgm:prSet presAssocID="{296CB03B-4C38-42A1-976D-6A1F68A3DE49}" presName="composite" presStyleCnt="0"/>
      <dgm:spPr/>
    </dgm:pt>
    <dgm:pt modelId="{859746CE-D33C-4854-8F10-C76671513152}" type="pres">
      <dgm:prSet presAssocID="{296CB03B-4C38-42A1-976D-6A1F68A3DE49}" presName="parTx" presStyleLbl="node1" presStyleIdx="0" presStyleCnt="4">
        <dgm:presLayoutVars>
          <dgm:chMax val="0"/>
          <dgm:chPref val="0"/>
          <dgm:bulletEnabled val="1"/>
        </dgm:presLayoutVars>
      </dgm:prSet>
      <dgm:spPr/>
    </dgm:pt>
    <dgm:pt modelId="{7AE701FF-B800-46DA-BBC7-71474844EF35}" type="pres">
      <dgm:prSet presAssocID="{296CB03B-4C38-42A1-976D-6A1F68A3DE49}" presName="parSh" presStyleLbl="node1" presStyleIdx="1" presStyleCnt="4" custLinFactNeighborX="1364" custLinFactNeighborY="7636"/>
      <dgm:spPr/>
    </dgm:pt>
    <dgm:pt modelId="{B8EF16AE-FAA3-47BE-BB99-F1F9C062C46E}" type="pres">
      <dgm:prSet presAssocID="{296CB03B-4C38-42A1-976D-6A1F68A3DE49}" presName="desTx" presStyleLbl="fgAcc1" presStyleIdx="1" presStyleCnt="4" custScaleX="123657" custScaleY="89008" custLinFactNeighborX="-2164" custLinFactNeighborY="-10131">
        <dgm:presLayoutVars>
          <dgm:bulletEnabled val="1"/>
        </dgm:presLayoutVars>
      </dgm:prSet>
      <dgm:spPr/>
    </dgm:pt>
    <dgm:pt modelId="{B4421785-107F-4618-A0A5-8F806AD417D8}" type="pres">
      <dgm:prSet presAssocID="{436FADE1-F833-4748-99C1-BED9530D409F}" presName="sibTrans" presStyleLbl="sibTrans2D1" presStyleIdx="1" presStyleCnt="3"/>
      <dgm:spPr/>
    </dgm:pt>
    <dgm:pt modelId="{4E07824C-5DA0-43ED-AB78-AD2FAD345EF0}" type="pres">
      <dgm:prSet presAssocID="{436FADE1-F833-4748-99C1-BED9530D409F}" presName="connTx" presStyleLbl="sibTrans2D1" presStyleIdx="1" presStyleCnt="3"/>
      <dgm:spPr/>
    </dgm:pt>
    <dgm:pt modelId="{EF8B5A0F-AE6B-4A1F-87BC-9C654A11C4B4}" type="pres">
      <dgm:prSet presAssocID="{229C158A-C3A0-4C67-A44C-214D24D31FB1}" presName="composite" presStyleCnt="0"/>
      <dgm:spPr/>
    </dgm:pt>
    <dgm:pt modelId="{D25096C6-B314-4780-95EF-D5AD47AF5740}" type="pres">
      <dgm:prSet presAssocID="{229C158A-C3A0-4C67-A44C-214D24D31FB1}" presName="parTx" presStyleLbl="node1" presStyleIdx="1" presStyleCnt="4">
        <dgm:presLayoutVars>
          <dgm:chMax val="0"/>
          <dgm:chPref val="0"/>
          <dgm:bulletEnabled val="1"/>
        </dgm:presLayoutVars>
      </dgm:prSet>
      <dgm:spPr/>
    </dgm:pt>
    <dgm:pt modelId="{9BA943E7-F6BB-4EF3-AF6B-47F82A33C3C5}" type="pres">
      <dgm:prSet presAssocID="{229C158A-C3A0-4C67-A44C-214D24D31FB1}" presName="parSh" presStyleLbl="node1" presStyleIdx="2" presStyleCnt="4"/>
      <dgm:spPr/>
    </dgm:pt>
    <dgm:pt modelId="{194E39FF-80A7-4B9E-914B-0E8BF927450E}" type="pres">
      <dgm:prSet presAssocID="{229C158A-C3A0-4C67-A44C-214D24D31FB1}" presName="desTx" presStyleLbl="fgAcc1" presStyleIdx="2" presStyleCnt="4" custScaleX="124807" custScaleY="72192" custLinFactNeighborX="588" custLinFactNeighborY="-10977">
        <dgm:presLayoutVars>
          <dgm:bulletEnabled val="1"/>
        </dgm:presLayoutVars>
      </dgm:prSet>
      <dgm:spPr/>
    </dgm:pt>
    <dgm:pt modelId="{B74DB649-9788-4B71-AC32-57A4BD7B941B}" type="pres">
      <dgm:prSet presAssocID="{99BE21FF-EEC8-4572-87F2-4C4B0EE3A410}" presName="sibTrans" presStyleLbl="sibTrans2D1" presStyleIdx="2" presStyleCnt="3"/>
      <dgm:spPr/>
    </dgm:pt>
    <dgm:pt modelId="{553BA27E-DEB7-4D48-BBD7-35B463437580}" type="pres">
      <dgm:prSet presAssocID="{99BE21FF-EEC8-4572-87F2-4C4B0EE3A410}" presName="connTx" presStyleLbl="sibTrans2D1" presStyleIdx="2" presStyleCnt="3"/>
      <dgm:spPr/>
    </dgm:pt>
    <dgm:pt modelId="{66F5C0A8-BD91-4BB2-8F08-43496BEAB42A}" type="pres">
      <dgm:prSet presAssocID="{9B2DC9C0-75C9-422D-8593-627824A30C82}" presName="composite" presStyleCnt="0"/>
      <dgm:spPr/>
    </dgm:pt>
    <dgm:pt modelId="{C40A43A3-6676-46E7-B557-3ACBFBECC8A0}" type="pres">
      <dgm:prSet presAssocID="{9B2DC9C0-75C9-422D-8593-627824A30C82}" presName="parTx" presStyleLbl="node1" presStyleIdx="2" presStyleCnt="4">
        <dgm:presLayoutVars>
          <dgm:chMax val="0"/>
          <dgm:chPref val="0"/>
          <dgm:bulletEnabled val="1"/>
        </dgm:presLayoutVars>
      </dgm:prSet>
      <dgm:spPr/>
    </dgm:pt>
    <dgm:pt modelId="{690F2B08-09AB-43F2-B83A-7ADD5A279389}" type="pres">
      <dgm:prSet presAssocID="{9B2DC9C0-75C9-422D-8593-627824A30C82}" presName="parSh" presStyleLbl="node1" presStyleIdx="3" presStyleCnt="4"/>
      <dgm:spPr/>
    </dgm:pt>
    <dgm:pt modelId="{D53DA4CB-6F9B-4D12-ADFA-CD685F9DC2EF}" type="pres">
      <dgm:prSet presAssocID="{9B2DC9C0-75C9-422D-8593-627824A30C82}" presName="desTx" presStyleLbl="fgAcc1" presStyleIdx="3" presStyleCnt="4" custScaleX="109435" custScaleY="69225" custLinFactNeighborX="-8864" custLinFactNeighborY="-19059">
        <dgm:presLayoutVars>
          <dgm:bulletEnabled val="1"/>
        </dgm:presLayoutVars>
      </dgm:prSet>
      <dgm:spPr/>
    </dgm:pt>
  </dgm:ptLst>
  <dgm:cxnLst>
    <dgm:cxn modelId="{F4DE7702-2418-4F33-BC03-90242B5C668C}" type="presOf" srcId="{69893619-675D-44DC-AB79-E78EF3D99835}" destId="{194E39FF-80A7-4B9E-914B-0E8BF927450E}" srcOrd="0" destOrd="2" presId="urn:microsoft.com/office/officeart/2005/8/layout/process3"/>
    <dgm:cxn modelId="{510FFB0C-598E-4EEB-BBE4-089CEB48676E}" srcId="{229C158A-C3A0-4C67-A44C-214D24D31FB1}" destId="{69893619-675D-44DC-AB79-E78EF3D99835}" srcOrd="2" destOrd="0" parTransId="{71442884-0B5E-4DB9-97E3-26E91B07A66A}" sibTransId="{12AC1AF8-3BF7-4506-88FA-AE93CDADE18F}"/>
    <dgm:cxn modelId="{7C802515-CEA1-4BD9-B697-B9B00C4060C3}" type="presOf" srcId="{956CE287-61F5-43AD-8B0F-F22AB7BD8C15}" destId="{D53DA4CB-6F9B-4D12-ADFA-CD685F9DC2EF}" srcOrd="0" destOrd="0" presId="urn:microsoft.com/office/officeart/2005/8/layout/process3"/>
    <dgm:cxn modelId="{CB9BE718-5234-4189-9E25-73B6DB53A89F}" type="presOf" srcId="{E655D946-9715-4A1F-A81B-FAFC9413BEA4}" destId="{9C28EB08-1CE8-4733-A9B9-CF6F4D8CDDF8}" srcOrd="1" destOrd="0" presId="urn:microsoft.com/office/officeart/2005/8/layout/process3"/>
    <dgm:cxn modelId="{1E8C3619-7F7D-4994-8523-AEB9CC7E80EA}" srcId="{87C50805-B00D-4AEF-9A7C-E5DF71EB35D7}" destId="{07BCC4E7-E383-4338-BAD1-3088E40B7D9C}" srcOrd="1" destOrd="0" parTransId="{1F7DC7E2-442A-4CCC-A219-EE598FE0C14A}" sibTransId="{E1A402F9-BE8F-451B-B26E-82B486B37545}"/>
    <dgm:cxn modelId="{CAE12D24-BEBB-4D70-A545-BDA1EF1079FA}" srcId="{229C158A-C3A0-4C67-A44C-214D24D31FB1}" destId="{4B19B4AE-6339-42C0-ADA8-43AD8BF27C69}" srcOrd="0" destOrd="0" parTransId="{1284E135-F023-430B-8C63-A6CDCE341CD0}" sibTransId="{75AB93EB-BC12-4E14-A126-6CCCA1B54A2D}"/>
    <dgm:cxn modelId="{8D9FC726-1339-42E1-B018-720F98C48B82}" type="presOf" srcId="{296CB03B-4C38-42A1-976D-6A1F68A3DE49}" destId="{7AE701FF-B800-46DA-BBC7-71474844EF35}" srcOrd="1" destOrd="0" presId="urn:microsoft.com/office/officeart/2005/8/layout/process3"/>
    <dgm:cxn modelId="{21117D29-F617-4680-B5D2-2DB7D7B3A63A}" type="presOf" srcId="{4B19B4AE-6339-42C0-ADA8-43AD8BF27C69}" destId="{194E39FF-80A7-4B9E-914B-0E8BF927450E}" srcOrd="0" destOrd="0" presId="urn:microsoft.com/office/officeart/2005/8/layout/process3"/>
    <dgm:cxn modelId="{588CB033-743E-43B0-BB19-0C16B82A026A}" type="presOf" srcId="{296CB03B-4C38-42A1-976D-6A1F68A3DE49}" destId="{859746CE-D33C-4854-8F10-C76671513152}" srcOrd="0" destOrd="0" presId="urn:microsoft.com/office/officeart/2005/8/layout/process3"/>
    <dgm:cxn modelId="{B004335F-39D5-41EB-974F-3DC17BB50108}" srcId="{87C50805-B00D-4AEF-9A7C-E5DF71EB35D7}" destId="{DB7397A8-A30F-450A-937D-9E8CB8E8D1CE}" srcOrd="2" destOrd="0" parTransId="{23A2D03D-506A-4E55-A39E-62B50FAE7E02}" sibTransId="{C1B03A27-974F-4217-8229-F14A8363DBC5}"/>
    <dgm:cxn modelId="{73624962-A853-46EF-AECC-9FA7CA809F71}" type="presOf" srcId="{99BE21FF-EEC8-4572-87F2-4C4B0EE3A410}" destId="{553BA27E-DEB7-4D48-BBD7-35B463437580}" srcOrd="1" destOrd="0" presId="urn:microsoft.com/office/officeart/2005/8/layout/process3"/>
    <dgm:cxn modelId="{C3379A62-7C78-4BD9-A85D-B29FE9FB4A59}" type="presOf" srcId="{436FADE1-F833-4748-99C1-BED9530D409F}" destId="{4E07824C-5DA0-43ED-AB78-AD2FAD345EF0}" srcOrd="1" destOrd="0" presId="urn:microsoft.com/office/officeart/2005/8/layout/process3"/>
    <dgm:cxn modelId="{EC036547-CD23-4243-865E-9C0F64C1D178}" type="presOf" srcId="{2BFBCA74-2402-4CE8-8C2A-9D3D4ECAC55A}" destId="{B8EF16AE-FAA3-47BE-BB99-F1F9C062C46E}" srcOrd="0" destOrd="4" presId="urn:microsoft.com/office/officeart/2005/8/layout/process3"/>
    <dgm:cxn modelId="{B5C4504E-9FAA-45ED-94F3-0B90F1BBF53C}" srcId="{B9EEBFC4-D579-4850-B7C2-99C605E1853E}" destId="{87C50805-B00D-4AEF-9A7C-E5DF71EB35D7}" srcOrd="0" destOrd="0" parTransId="{D23A5B75-C1BF-4294-B690-F70C4846E0D4}" sibTransId="{E655D946-9715-4A1F-A81B-FAFC9413BEA4}"/>
    <dgm:cxn modelId="{8FF5BE6E-E1B6-4D71-8FF2-9EEE627C2FCB}" type="presOf" srcId="{D3836C8E-F200-4E6A-94EB-24623B9B17CB}" destId="{B8EF16AE-FAA3-47BE-BB99-F1F9C062C46E}" srcOrd="0" destOrd="2" presId="urn:microsoft.com/office/officeart/2005/8/layout/process3"/>
    <dgm:cxn modelId="{71CFE86E-6E24-4754-B6DF-4C7276C7096F}" srcId="{296CB03B-4C38-42A1-976D-6A1F68A3DE49}" destId="{29A6950C-2E56-495E-9CE7-FBED7ECD0F5A}" srcOrd="3" destOrd="0" parTransId="{B11F1EAE-A49E-480B-A186-5A05195FF260}" sibTransId="{563E4763-274D-4376-A4EA-F3548EB869FA}"/>
    <dgm:cxn modelId="{8739344F-76BC-40FE-AB27-8732D369F6F1}" type="presOf" srcId="{8FCD9DE2-D2DA-4599-A298-51C600729FC0}" destId="{194E39FF-80A7-4B9E-914B-0E8BF927450E}" srcOrd="0" destOrd="1" presId="urn:microsoft.com/office/officeart/2005/8/layout/process3"/>
    <dgm:cxn modelId="{DFFB0551-FAE6-496A-A07F-BCF66BED0AB0}" type="presOf" srcId="{4385343D-94C5-4825-B070-66715F791AA5}" destId="{27E0BC33-8CEE-4FFD-A140-5E4DEDFDCB0B}" srcOrd="0" destOrd="3" presId="urn:microsoft.com/office/officeart/2005/8/layout/process3"/>
    <dgm:cxn modelId="{9AADA672-219B-438A-814D-6376974EEEB9}" srcId="{296CB03B-4C38-42A1-976D-6A1F68A3DE49}" destId="{2BFBCA74-2402-4CE8-8C2A-9D3D4ECAC55A}" srcOrd="4" destOrd="0" parTransId="{D7840FF6-D3F4-46F9-8E66-5D4442EB8E61}" sibTransId="{D6BCC340-A5CB-45F1-B1AA-AE749C99EF69}"/>
    <dgm:cxn modelId="{11C3DC52-D294-4767-A4A4-5E3E6F35F2EB}" type="presOf" srcId="{E655D946-9715-4A1F-A81B-FAFC9413BEA4}" destId="{9A006DCA-9264-475F-A707-83E3CF607611}" srcOrd="0" destOrd="0" presId="urn:microsoft.com/office/officeart/2005/8/layout/process3"/>
    <dgm:cxn modelId="{8B13FE53-4FFF-43C2-BDAF-7E3F1F23781B}" srcId="{296CB03B-4C38-42A1-976D-6A1F68A3DE49}" destId="{475AB8A5-F8B1-41CF-91A0-1BBDFD1DE208}" srcOrd="1" destOrd="0" parTransId="{70F661F2-2D5B-42BF-93F4-C94F147E4C89}" sibTransId="{082B2C6A-437E-475B-A87D-25466E88FA57}"/>
    <dgm:cxn modelId="{32930B75-1B32-42B5-A7BE-57DDF8D38390}" type="presOf" srcId="{475AB8A5-F8B1-41CF-91A0-1BBDFD1DE208}" destId="{B8EF16AE-FAA3-47BE-BB99-F1F9C062C46E}" srcOrd="0" destOrd="1" presId="urn:microsoft.com/office/officeart/2005/8/layout/process3"/>
    <dgm:cxn modelId="{B2891B76-5945-46FA-8910-D6116EFA1CA8}" type="presOf" srcId="{436FADE1-F833-4748-99C1-BED9530D409F}" destId="{B4421785-107F-4618-A0A5-8F806AD417D8}" srcOrd="0" destOrd="0" presId="urn:microsoft.com/office/officeart/2005/8/layout/process3"/>
    <dgm:cxn modelId="{DB12885A-6CC6-4107-B4C3-76BE6082115B}" type="presOf" srcId="{B9EEBFC4-D579-4850-B7C2-99C605E1853E}" destId="{2A29CDF9-7BE5-4594-8F06-E9671682D3E4}" srcOrd="0" destOrd="0" presId="urn:microsoft.com/office/officeart/2005/8/layout/process3"/>
    <dgm:cxn modelId="{510DED7C-C1D6-4776-8AD0-C1994B6F080A}" type="presOf" srcId="{7E8681C3-C807-41EB-9116-DF5ACDF88B52}" destId="{27E0BC33-8CEE-4FFD-A140-5E4DEDFDCB0B}" srcOrd="0" destOrd="0" presId="urn:microsoft.com/office/officeart/2005/8/layout/process3"/>
    <dgm:cxn modelId="{6803A880-B58B-4CA4-82FE-2FA4B9C65E59}" srcId="{229C158A-C3A0-4C67-A44C-214D24D31FB1}" destId="{8FCD9DE2-D2DA-4599-A298-51C600729FC0}" srcOrd="1" destOrd="0" parTransId="{7D89CE96-6DF2-40D4-ABDC-DB79278A1220}" sibTransId="{F2C7642C-4EC0-433E-B4A5-E3DE1A736861}"/>
    <dgm:cxn modelId="{6F314F85-9801-460F-B501-B5554C493E86}" type="presOf" srcId="{DB7397A8-A30F-450A-937D-9E8CB8E8D1CE}" destId="{27E0BC33-8CEE-4FFD-A140-5E4DEDFDCB0B}" srcOrd="0" destOrd="2" presId="urn:microsoft.com/office/officeart/2005/8/layout/process3"/>
    <dgm:cxn modelId="{476CAC86-EF18-4294-8BC6-A538E58AB733}" type="presOf" srcId="{87C50805-B00D-4AEF-9A7C-E5DF71EB35D7}" destId="{06CA63BF-4E0C-412B-BEF2-E7CCC1EBC47B}" srcOrd="0" destOrd="0" presId="urn:microsoft.com/office/officeart/2005/8/layout/process3"/>
    <dgm:cxn modelId="{153CDC8B-04C5-4F51-AACE-9B239E2FF4F0}" type="presOf" srcId="{34300B88-E4D5-4E25-8AEC-5019B0219683}" destId="{D53DA4CB-6F9B-4D12-ADFA-CD685F9DC2EF}" srcOrd="0" destOrd="1" presId="urn:microsoft.com/office/officeart/2005/8/layout/process3"/>
    <dgm:cxn modelId="{05FD7B8E-5555-410F-A9B1-EB2DB627A4FD}" type="presOf" srcId="{87C50805-B00D-4AEF-9A7C-E5DF71EB35D7}" destId="{93B39863-16CD-4056-85EE-234B9BB594AB}" srcOrd="1" destOrd="0" presId="urn:microsoft.com/office/officeart/2005/8/layout/process3"/>
    <dgm:cxn modelId="{D40AB38F-38F8-4222-8AF9-1398B1780120}" type="presOf" srcId="{1A55FD28-FFE1-4C16-A9F8-9B60E465E5AF}" destId="{B8EF16AE-FAA3-47BE-BB99-F1F9C062C46E}" srcOrd="0" destOrd="0" presId="urn:microsoft.com/office/officeart/2005/8/layout/process3"/>
    <dgm:cxn modelId="{3AE6E294-BAD2-4306-98C1-EA8F73C60F48}" type="presOf" srcId="{9B2DC9C0-75C9-422D-8593-627824A30C82}" destId="{C40A43A3-6676-46E7-B557-3ACBFBECC8A0}" srcOrd="0" destOrd="0" presId="urn:microsoft.com/office/officeart/2005/8/layout/process3"/>
    <dgm:cxn modelId="{AF2C93A3-B5D2-41E5-9F33-2890EA9A6D7C}" type="presOf" srcId="{229C158A-C3A0-4C67-A44C-214D24D31FB1}" destId="{9BA943E7-F6BB-4EF3-AF6B-47F82A33C3C5}" srcOrd="1" destOrd="0" presId="urn:microsoft.com/office/officeart/2005/8/layout/process3"/>
    <dgm:cxn modelId="{D1BF4AA7-A826-49B4-9CF6-6BAE0ED497A3}" type="presOf" srcId="{229C158A-C3A0-4C67-A44C-214D24D31FB1}" destId="{D25096C6-B314-4780-95EF-D5AD47AF5740}" srcOrd="0" destOrd="0" presId="urn:microsoft.com/office/officeart/2005/8/layout/process3"/>
    <dgm:cxn modelId="{FA330DAB-A07B-43CD-9E17-A69FDB805581}" srcId="{87C50805-B00D-4AEF-9A7C-E5DF71EB35D7}" destId="{4385343D-94C5-4825-B070-66715F791AA5}" srcOrd="3" destOrd="0" parTransId="{46531F3B-E54D-463E-8D61-7DEF36D2396D}" sibTransId="{5F325DC8-051B-4E3F-8C0E-056DE0F1B90D}"/>
    <dgm:cxn modelId="{B87030B2-F1AA-4CF0-912C-49B363FBE9F1}" srcId="{9B2DC9C0-75C9-422D-8593-627824A30C82}" destId="{34300B88-E4D5-4E25-8AEC-5019B0219683}" srcOrd="1" destOrd="0" parTransId="{428DF03B-4C55-4C1A-949C-55AE6CD3EB5F}" sibTransId="{30E24FEC-02DE-4DA9-AFEA-20E8AC75EB0D}"/>
    <dgm:cxn modelId="{40424BB5-DC30-4E2D-A1F8-5B18B2706F7C}" srcId="{296CB03B-4C38-42A1-976D-6A1F68A3DE49}" destId="{0E7E7198-A6D6-432B-BBB4-DF36197ECF98}" srcOrd="5" destOrd="0" parTransId="{04387C6D-7CE5-477D-8B90-1F15063891CC}" sibTransId="{85CE34D1-A558-41BE-ABAB-57B72FDAAB2B}"/>
    <dgm:cxn modelId="{364A2EB9-EDBE-410A-8586-1E30E35CB660}" type="presOf" srcId="{0E7E7198-A6D6-432B-BBB4-DF36197ECF98}" destId="{B8EF16AE-FAA3-47BE-BB99-F1F9C062C46E}" srcOrd="0" destOrd="5" presId="urn:microsoft.com/office/officeart/2005/8/layout/process3"/>
    <dgm:cxn modelId="{1AA96DC0-0BA9-4939-96A0-6B25BBE649B7}" srcId="{B9EEBFC4-D579-4850-B7C2-99C605E1853E}" destId="{229C158A-C3A0-4C67-A44C-214D24D31FB1}" srcOrd="2" destOrd="0" parTransId="{2A417463-3400-4D37-8D08-C2A5E8BD1B67}" sibTransId="{99BE21FF-EEC8-4572-87F2-4C4B0EE3A410}"/>
    <dgm:cxn modelId="{9D7645C2-0700-41E4-A6CF-96F421F142DF}" srcId="{296CB03B-4C38-42A1-976D-6A1F68A3DE49}" destId="{D3836C8E-F200-4E6A-94EB-24623B9B17CB}" srcOrd="2" destOrd="0" parTransId="{53C909A2-017F-4D16-9B10-2813E720FF5D}" sibTransId="{CDEFD403-9AD9-4C8F-AF8B-A7154507637F}"/>
    <dgm:cxn modelId="{2C0AA3C6-A2D7-4C79-845E-28577B1E576E}" srcId="{B9EEBFC4-D579-4850-B7C2-99C605E1853E}" destId="{296CB03B-4C38-42A1-976D-6A1F68A3DE49}" srcOrd="1" destOrd="0" parTransId="{DCAAD983-DA5B-4538-AA41-EE849538DE57}" sibTransId="{436FADE1-F833-4748-99C1-BED9530D409F}"/>
    <dgm:cxn modelId="{8AF8CFD5-30C4-4E2E-96BC-6950E8CAB8C2}" type="presOf" srcId="{99BE21FF-EEC8-4572-87F2-4C4B0EE3A410}" destId="{B74DB649-9788-4B71-AC32-57A4BD7B941B}" srcOrd="0" destOrd="0" presId="urn:microsoft.com/office/officeart/2005/8/layout/process3"/>
    <dgm:cxn modelId="{B3B692D9-F7AD-4E93-99D3-645838171F1C}" srcId="{87C50805-B00D-4AEF-9A7C-E5DF71EB35D7}" destId="{7E8681C3-C807-41EB-9116-DF5ACDF88B52}" srcOrd="0" destOrd="0" parTransId="{FD76F3A6-95D6-4E13-81F7-0026FE001926}" sibTransId="{29001ADF-FBE8-4C25-9FDF-184814A172CD}"/>
    <dgm:cxn modelId="{36975CDF-AFBE-4F98-999E-A983B201F8AF}" srcId="{9B2DC9C0-75C9-422D-8593-627824A30C82}" destId="{956CE287-61F5-43AD-8B0F-F22AB7BD8C15}" srcOrd="0" destOrd="0" parTransId="{F621307C-3480-4315-A1D1-4C9A17966A0B}" sibTransId="{14EA7767-2496-429F-9482-2555405532EE}"/>
    <dgm:cxn modelId="{A60C0DE1-F981-4DEB-983E-F0BD072B0C84}" srcId="{B9EEBFC4-D579-4850-B7C2-99C605E1853E}" destId="{9B2DC9C0-75C9-422D-8593-627824A30C82}" srcOrd="3" destOrd="0" parTransId="{11B8FA65-A7DF-4747-AF2C-618AA8CF8F8A}" sibTransId="{B7E0164D-EDC4-4003-BF51-0FB4870DC776}"/>
    <dgm:cxn modelId="{52DF6BE4-4A06-4942-AFDF-A88AB6C364E6}" type="presOf" srcId="{9B2DC9C0-75C9-422D-8593-627824A30C82}" destId="{690F2B08-09AB-43F2-B83A-7ADD5A279389}" srcOrd="1" destOrd="0" presId="urn:microsoft.com/office/officeart/2005/8/layout/process3"/>
    <dgm:cxn modelId="{706FBFF0-81D2-4C74-905E-5AA068CBD06F}" srcId="{296CB03B-4C38-42A1-976D-6A1F68A3DE49}" destId="{1A55FD28-FFE1-4C16-A9F8-9B60E465E5AF}" srcOrd="0" destOrd="0" parTransId="{817A0ABA-4CE6-4B3D-B5C5-E9805987E81E}" sibTransId="{62167B03-3117-438E-8E33-E1A8FC2FCA14}"/>
    <dgm:cxn modelId="{AE28F4F0-AE97-4932-99D4-51519E818B6B}" type="presOf" srcId="{29A6950C-2E56-495E-9CE7-FBED7ECD0F5A}" destId="{B8EF16AE-FAA3-47BE-BB99-F1F9C062C46E}" srcOrd="0" destOrd="3" presId="urn:microsoft.com/office/officeart/2005/8/layout/process3"/>
    <dgm:cxn modelId="{ED5AE9FB-97A7-4952-91BE-5AEE5603360C}" type="presOf" srcId="{07BCC4E7-E383-4338-BAD1-3088E40B7D9C}" destId="{27E0BC33-8CEE-4FFD-A140-5E4DEDFDCB0B}" srcOrd="0" destOrd="1" presId="urn:microsoft.com/office/officeart/2005/8/layout/process3"/>
    <dgm:cxn modelId="{9D2CBF75-CB84-446B-850A-C76951392354}" type="presParOf" srcId="{2A29CDF9-7BE5-4594-8F06-E9671682D3E4}" destId="{5956F367-BD29-46FA-A648-36C3255006C5}" srcOrd="0" destOrd="0" presId="urn:microsoft.com/office/officeart/2005/8/layout/process3"/>
    <dgm:cxn modelId="{B7D59AB5-E5EE-4382-A7AE-40643FD982B3}" type="presParOf" srcId="{5956F367-BD29-46FA-A648-36C3255006C5}" destId="{06CA63BF-4E0C-412B-BEF2-E7CCC1EBC47B}" srcOrd="0" destOrd="0" presId="urn:microsoft.com/office/officeart/2005/8/layout/process3"/>
    <dgm:cxn modelId="{FDEBE688-330A-4578-8A6B-6D7F85CA9633}" type="presParOf" srcId="{5956F367-BD29-46FA-A648-36C3255006C5}" destId="{93B39863-16CD-4056-85EE-234B9BB594AB}" srcOrd="1" destOrd="0" presId="urn:microsoft.com/office/officeart/2005/8/layout/process3"/>
    <dgm:cxn modelId="{2A840AD6-8ACC-41C4-AF36-8EF2E5268BEC}" type="presParOf" srcId="{5956F367-BD29-46FA-A648-36C3255006C5}" destId="{27E0BC33-8CEE-4FFD-A140-5E4DEDFDCB0B}" srcOrd="2" destOrd="0" presId="urn:microsoft.com/office/officeart/2005/8/layout/process3"/>
    <dgm:cxn modelId="{BCDEFD72-484F-4DB6-BE2F-473060445D1A}" type="presParOf" srcId="{2A29CDF9-7BE5-4594-8F06-E9671682D3E4}" destId="{9A006DCA-9264-475F-A707-83E3CF607611}" srcOrd="1" destOrd="0" presId="urn:microsoft.com/office/officeart/2005/8/layout/process3"/>
    <dgm:cxn modelId="{33B84EBC-4C38-414B-AEE1-D82E613F65E2}" type="presParOf" srcId="{9A006DCA-9264-475F-A707-83E3CF607611}" destId="{9C28EB08-1CE8-4733-A9B9-CF6F4D8CDDF8}" srcOrd="0" destOrd="0" presId="urn:microsoft.com/office/officeart/2005/8/layout/process3"/>
    <dgm:cxn modelId="{23C50869-9E37-4DDB-89D3-E4B69CB53B6A}" type="presParOf" srcId="{2A29CDF9-7BE5-4594-8F06-E9671682D3E4}" destId="{0F603182-F477-4A97-AF63-15C6102DED1D}" srcOrd="2" destOrd="0" presId="urn:microsoft.com/office/officeart/2005/8/layout/process3"/>
    <dgm:cxn modelId="{49E9643B-A672-48FF-8EE9-CA19A2273DFC}" type="presParOf" srcId="{0F603182-F477-4A97-AF63-15C6102DED1D}" destId="{859746CE-D33C-4854-8F10-C76671513152}" srcOrd="0" destOrd="0" presId="urn:microsoft.com/office/officeart/2005/8/layout/process3"/>
    <dgm:cxn modelId="{47748968-4CD2-4A22-825D-E4C8CAD38F32}" type="presParOf" srcId="{0F603182-F477-4A97-AF63-15C6102DED1D}" destId="{7AE701FF-B800-46DA-BBC7-71474844EF35}" srcOrd="1" destOrd="0" presId="urn:microsoft.com/office/officeart/2005/8/layout/process3"/>
    <dgm:cxn modelId="{9C37EE17-52AE-4BCC-AAE1-ADA4EEFD3496}" type="presParOf" srcId="{0F603182-F477-4A97-AF63-15C6102DED1D}" destId="{B8EF16AE-FAA3-47BE-BB99-F1F9C062C46E}" srcOrd="2" destOrd="0" presId="urn:microsoft.com/office/officeart/2005/8/layout/process3"/>
    <dgm:cxn modelId="{CA280FE8-B453-4BF4-9857-DC39F3C8EBA5}" type="presParOf" srcId="{2A29CDF9-7BE5-4594-8F06-E9671682D3E4}" destId="{B4421785-107F-4618-A0A5-8F806AD417D8}" srcOrd="3" destOrd="0" presId="urn:microsoft.com/office/officeart/2005/8/layout/process3"/>
    <dgm:cxn modelId="{9FC294F6-9823-419D-8858-EC3C4B294481}" type="presParOf" srcId="{B4421785-107F-4618-A0A5-8F806AD417D8}" destId="{4E07824C-5DA0-43ED-AB78-AD2FAD345EF0}" srcOrd="0" destOrd="0" presId="urn:microsoft.com/office/officeart/2005/8/layout/process3"/>
    <dgm:cxn modelId="{A152F0F6-DDE1-402E-B375-3D5B1F7B8E3D}" type="presParOf" srcId="{2A29CDF9-7BE5-4594-8F06-E9671682D3E4}" destId="{EF8B5A0F-AE6B-4A1F-87BC-9C654A11C4B4}" srcOrd="4" destOrd="0" presId="urn:microsoft.com/office/officeart/2005/8/layout/process3"/>
    <dgm:cxn modelId="{7ACA59A5-902C-47E5-A2BE-4AD2E50A78ED}" type="presParOf" srcId="{EF8B5A0F-AE6B-4A1F-87BC-9C654A11C4B4}" destId="{D25096C6-B314-4780-95EF-D5AD47AF5740}" srcOrd="0" destOrd="0" presId="urn:microsoft.com/office/officeart/2005/8/layout/process3"/>
    <dgm:cxn modelId="{3C495963-252B-481B-AC8F-90E1A2DBC0C2}" type="presParOf" srcId="{EF8B5A0F-AE6B-4A1F-87BC-9C654A11C4B4}" destId="{9BA943E7-F6BB-4EF3-AF6B-47F82A33C3C5}" srcOrd="1" destOrd="0" presId="urn:microsoft.com/office/officeart/2005/8/layout/process3"/>
    <dgm:cxn modelId="{E235F5B7-BACB-4FD6-8310-FAEBE28BEC37}" type="presParOf" srcId="{EF8B5A0F-AE6B-4A1F-87BC-9C654A11C4B4}" destId="{194E39FF-80A7-4B9E-914B-0E8BF927450E}" srcOrd="2" destOrd="0" presId="urn:microsoft.com/office/officeart/2005/8/layout/process3"/>
    <dgm:cxn modelId="{8307B92D-7C2B-4459-86A7-2D2D216EE66A}" type="presParOf" srcId="{2A29CDF9-7BE5-4594-8F06-E9671682D3E4}" destId="{B74DB649-9788-4B71-AC32-57A4BD7B941B}" srcOrd="5" destOrd="0" presId="urn:microsoft.com/office/officeart/2005/8/layout/process3"/>
    <dgm:cxn modelId="{0942EA1F-FF5B-4E51-90A4-63ACC506ED0F}" type="presParOf" srcId="{B74DB649-9788-4B71-AC32-57A4BD7B941B}" destId="{553BA27E-DEB7-4D48-BBD7-35B463437580}" srcOrd="0" destOrd="0" presId="urn:microsoft.com/office/officeart/2005/8/layout/process3"/>
    <dgm:cxn modelId="{5A2D47BF-0ED6-4EEF-A725-F3A6C66922BC}" type="presParOf" srcId="{2A29CDF9-7BE5-4594-8F06-E9671682D3E4}" destId="{66F5C0A8-BD91-4BB2-8F08-43496BEAB42A}" srcOrd="6" destOrd="0" presId="urn:microsoft.com/office/officeart/2005/8/layout/process3"/>
    <dgm:cxn modelId="{FB246E08-261F-45DC-BDF2-077679387DBA}" type="presParOf" srcId="{66F5C0A8-BD91-4BB2-8F08-43496BEAB42A}" destId="{C40A43A3-6676-46E7-B557-3ACBFBECC8A0}" srcOrd="0" destOrd="0" presId="urn:microsoft.com/office/officeart/2005/8/layout/process3"/>
    <dgm:cxn modelId="{389F15FE-5237-4A56-B910-A5CDAE7C21CD}" type="presParOf" srcId="{66F5C0A8-BD91-4BB2-8F08-43496BEAB42A}" destId="{690F2B08-09AB-43F2-B83A-7ADD5A279389}" srcOrd="1" destOrd="0" presId="urn:microsoft.com/office/officeart/2005/8/layout/process3"/>
    <dgm:cxn modelId="{7CA85FD5-D70D-4839-916B-2ED5AC69A067}" type="presParOf" srcId="{66F5C0A8-BD91-4BB2-8F08-43496BEAB42A}" destId="{D53DA4CB-6F9B-4D12-ADFA-CD685F9DC2E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39863-16CD-4056-85EE-234B9BB594AB}">
      <dsp:nvSpPr>
        <dsp:cNvPr id="0" name=""/>
        <dsp:cNvSpPr/>
      </dsp:nvSpPr>
      <dsp:spPr>
        <a:xfrm>
          <a:off x="5088" y="299597"/>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Erzeugen eines bearbeitbaren 3D-Modells mit einer 3D-CAD-Software</a:t>
          </a:r>
        </a:p>
      </dsp:txBody>
      <dsp:txXfrm>
        <a:off x="5088" y="299597"/>
        <a:ext cx="1929497" cy="737140"/>
      </dsp:txXfrm>
    </dsp:sp>
    <dsp:sp modelId="{27E0BC33-8CEE-4FFD-A140-5E4DEDFDCB0B}">
      <dsp:nvSpPr>
        <dsp:cNvPr id="0" name=""/>
        <dsp:cNvSpPr/>
      </dsp:nvSpPr>
      <dsp:spPr>
        <a:xfrm>
          <a:off x="413484" y="885413"/>
          <a:ext cx="1929497" cy="21343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Erstellung in Fusion 360, </a:t>
          </a:r>
          <a:r>
            <a:rPr lang="de-DE" sz="1000" kern="1200" dirty="0" err="1"/>
            <a:t>Onshape</a:t>
          </a:r>
          <a:r>
            <a:rPr lang="de-DE" sz="1000" kern="1200" dirty="0"/>
            <a:t>, </a:t>
          </a:r>
          <a:r>
            <a:rPr lang="de-DE" sz="1000" kern="1200" dirty="0" err="1"/>
            <a:t>TinkerCAD</a:t>
          </a:r>
          <a:r>
            <a:rPr lang="de-DE" sz="1000" kern="1200" dirty="0"/>
            <a:t> oder </a:t>
          </a:r>
          <a:r>
            <a:rPr lang="de-DE" sz="1000" kern="1200" dirty="0" err="1"/>
            <a:t>FreeCAD</a:t>
          </a:r>
          <a:endParaRPr lang="de-DE" sz="1000" kern="1200" dirty="0"/>
        </a:p>
        <a:p>
          <a:pPr marL="57150" lvl="1" indent="-57150" algn="l" defTabSz="444500">
            <a:lnSpc>
              <a:spcPct val="90000"/>
            </a:lnSpc>
            <a:spcBef>
              <a:spcPct val="0"/>
            </a:spcBef>
            <a:spcAft>
              <a:spcPct val="15000"/>
            </a:spcAft>
            <a:buChar char="•"/>
          </a:pPr>
          <a:r>
            <a:rPr lang="de-DE" sz="1000" kern="1200" dirty="0"/>
            <a:t>Vektorbasiertes Dateiformat (z.B. .</a:t>
          </a:r>
          <a:r>
            <a:rPr lang="de-DE" sz="1000" kern="1200" dirty="0" err="1"/>
            <a:t>dwg</a:t>
          </a:r>
          <a:r>
            <a:rPr lang="de-DE" sz="1000" kern="1200" dirty="0"/>
            <a:t> .f3d oder .</a:t>
          </a:r>
          <a:r>
            <a:rPr lang="de-DE" sz="1000" kern="1200" dirty="0" err="1"/>
            <a:t>dxf</a:t>
          </a:r>
          <a:r>
            <a:rPr lang="de-DE" sz="1000" kern="1200" dirty="0"/>
            <a:t>)</a:t>
          </a:r>
        </a:p>
        <a:p>
          <a:pPr marL="57150" lvl="1" indent="-57150" algn="l" defTabSz="444500">
            <a:lnSpc>
              <a:spcPct val="90000"/>
            </a:lnSpc>
            <a:spcBef>
              <a:spcPct val="0"/>
            </a:spcBef>
            <a:spcAft>
              <a:spcPct val="15000"/>
            </a:spcAft>
            <a:buChar char="•"/>
          </a:pPr>
          <a:r>
            <a:rPr lang="de-DE" sz="1000" kern="1200" dirty="0"/>
            <a:t>Komplexe geometrische Strukturen möglich</a:t>
          </a:r>
        </a:p>
        <a:p>
          <a:pPr marL="57150" lvl="1" indent="-57150" algn="l" defTabSz="444500">
            <a:lnSpc>
              <a:spcPct val="90000"/>
            </a:lnSpc>
            <a:spcBef>
              <a:spcPct val="0"/>
            </a:spcBef>
            <a:spcAft>
              <a:spcPct val="15000"/>
            </a:spcAft>
            <a:buChar char="•"/>
          </a:pPr>
          <a:r>
            <a:rPr lang="de-DE" sz="1000" kern="1200" dirty="0"/>
            <a:t>Mathematische Objektfunktionen (z.B. Subtraktion) möglich</a:t>
          </a:r>
        </a:p>
      </dsp:txBody>
      <dsp:txXfrm>
        <a:off x="469997" y="941926"/>
        <a:ext cx="1816471" cy="2021283"/>
      </dsp:txXfrm>
    </dsp:sp>
    <dsp:sp modelId="{9A006DCA-9264-475F-A707-83E3CF607611}">
      <dsp:nvSpPr>
        <dsp:cNvPr id="0" name=""/>
        <dsp:cNvSpPr/>
      </dsp:nvSpPr>
      <dsp:spPr>
        <a:xfrm rot="49754">
          <a:off x="2233636" y="450854"/>
          <a:ext cx="634125"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2233644" y="545889"/>
        <a:ext cx="490009" cy="288232"/>
      </dsp:txXfrm>
    </dsp:sp>
    <dsp:sp modelId="{7AE701FF-B800-46DA-BBC7-71474844EF35}">
      <dsp:nvSpPr>
        <dsp:cNvPr id="0" name=""/>
        <dsp:cNvSpPr/>
      </dsp:nvSpPr>
      <dsp:spPr>
        <a:xfrm>
          <a:off x="3130922" y="344840"/>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Export als vereinfachtes 3d- Transferformat (.</a:t>
          </a:r>
          <a:r>
            <a:rPr lang="de-DE" sz="1000" kern="1200" dirty="0" err="1"/>
            <a:t>stl</a:t>
          </a:r>
          <a:r>
            <a:rPr lang="de-DE" sz="1000" kern="1200" dirty="0"/>
            <a:t> oder .3mf)</a:t>
          </a:r>
        </a:p>
      </dsp:txBody>
      <dsp:txXfrm>
        <a:off x="3130922" y="344840"/>
        <a:ext cx="1929497" cy="737140"/>
      </dsp:txXfrm>
    </dsp:sp>
    <dsp:sp modelId="{B8EF16AE-FAA3-47BE-BB99-F1F9C062C46E}">
      <dsp:nvSpPr>
        <dsp:cNvPr id="0" name=""/>
        <dsp:cNvSpPr/>
      </dsp:nvSpPr>
      <dsp:spPr>
        <a:xfrm>
          <a:off x="3229817" y="878244"/>
          <a:ext cx="2385958" cy="229106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Aus dem 3D-CAD-Programm exportiertes, in Dreiecke zerlegtes 3D-Objektformat</a:t>
          </a:r>
        </a:p>
        <a:p>
          <a:pPr marL="57150" lvl="1" indent="-57150" algn="l" defTabSz="444500">
            <a:lnSpc>
              <a:spcPct val="90000"/>
            </a:lnSpc>
            <a:spcBef>
              <a:spcPct val="0"/>
            </a:spcBef>
            <a:spcAft>
              <a:spcPct val="15000"/>
            </a:spcAft>
            <a:buChar char="•"/>
          </a:pPr>
          <a:r>
            <a:rPr lang="de-DE" sz="1000" kern="1200" dirty="0"/>
            <a:t>.</a:t>
          </a:r>
          <a:r>
            <a:rPr lang="de-DE" sz="1000" kern="1200" dirty="0" err="1"/>
            <a:t>stl</a:t>
          </a:r>
          <a:r>
            <a:rPr lang="de-DE" sz="1000" kern="1200" dirty="0"/>
            <a:t> und .3mf (moderner) sind weitverbreiterter Standard</a:t>
          </a:r>
        </a:p>
        <a:p>
          <a:pPr marL="57150" lvl="1" indent="-57150" algn="l" defTabSz="444500">
            <a:lnSpc>
              <a:spcPct val="90000"/>
            </a:lnSpc>
            <a:spcBef>
              <a:spcPct val="0"/>
            </a:spcBef>
            <a:spcAft>
              <a:spcPct val="15000"/>
            </a:spcAft>
            <a:buChar char="•"/>
          </a:pPr>
          <a:r>
            <a:rPr lang="de-DE" sz="1000" kern="1200" dirty="0"/>
            <a:t>Werden auf den Standardplattformen als Downloadformat verwendet:</a:t>
          </a:r>
        </a:p>
        <a:p>
          <a:pPr marL="57150" lvl="1" indent="-57150" algn="l" defTabSz="444500">
            <a:lnSpc>
              <a:spcPct val="90000"/>
            </a:lnSpc>
            <a:spcBef>
              <a:spcPct val="0"/>
            </a:spcBef>
            <a:spcAft>
              <a:spcPct val="15000"/>
            </a:spcAft>
            <a:buChar char="•"/>
          </a:pPr>
          <a:r>
            <a:rPr lang="de-DE" sz="1000" kern="1200" dirty="0"/>
            <a:t>Thingiverse.com</a:t>
          </a:r>
        </a:p>
        <a:p>
          <a:pPr marL="57150" lvl="1" indent="-57150" algn="l" defTabSz="444500">
            <a:lnSpc>
              <a:spcPct val="90000"/>
            </a:lnSpc>
            <a:spcBef>
              <a:spcPct val="0"/>
            </a:spcBef>
            <a:spcAft>
              <a:spcPct val="15000"/>
            </a:spcAft>
            <a:buChar char="•"/>
          </a:pPr>
          <a:r>
            <a:rPr lang="de-DE" sz="1000" kern="1200" dirty="0"/>
            <a:t>Printables.com</a:t>
          </a:r>
        </a:p>
        <a:p>
          <a:pPr marL="57150" lvl="1" indent="-57150" algn="l" defTabSz="444500">
            <a:lnSpc>
              <a:spcPct val="90000"/>
            </a:lnSpc>
            <a:spcBef>
              <a:spcPct val="0"/>
            </a:spcBef>
            <a:spcAft>
              <a:spcPct val="15000"/>
            </a:spcAft>
            <a:buChar char="•"/>
          </a:pPr>
          <a:r>
            <a:rPr lang="de-DE" sz="1000" kern="1200" dirty="0"/>
            <a:t>Makerworld.com</a:t>
          </a:r>
        </a:p>
      </dsp:txBody>
      <dsp:txXfrm>
        <a:off x="3296920" y="945347"/>
        <a:ext cx="2251752" cy="2156859"/>
      </dsp:txXfrm>
    </dsp:sp>
    <dsp:sp modelId="{B4421785-107F-4618-A0A5-8F806AD417D8}">
      <dsp:nvSpPr>
        <dsp:cNvPr id="0" name=""/>
        <dsp:cNvSpPr/>
      </dsp:nvSpPr>
      <dsp:spPr>
        <a:xfrm rot="24760">
          <a:off x="5403393" y="485254"/>
          <a:ext cx="727142"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5403395" y="580813"/>
        <a:ext cx="583026" cy="288232"/>
      </dsp:txXfrm>
    </dsp:sp>
    <dsp:sp modelId="{9BA943E7-F6BB-4EF3-AF6B-47F82A33C3C5}">
      <dsp:nvSpPr>
        <dsp:cNvPr id="0" name=""/>
        <dsp:cNvSpPr/>
      </dsp:nvSpPr>
      <dsp:spPr>
        <a:xfrm>
          <a:off x="6432351" y="368619"/>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err="1"/>
            <a:t>Slicer</a:t>
          </a:r>
          <a:r>
            <a:rPr lang="de-DE" sz="1000" kern="1200" dirty="0"/>
            <a:t> importiert .</a:t>
          </a:r>
          <a:r>
            <a:rPr lang="de-DE" sz="1000" kern="1200" dirty="0" err="1"/>
            <a:t>stl</a:t>
          </a:r>
          <a:r>
            <a:rPr lang="de-DE" sz="1000" kern="1200" dirty="0"/>
            <a:t> und wandelt in eine "</a:t>
          </a:r>
          <a:r>
            <a:rPr lang="de-DE" sz="1000" kern="1200" dirty="0" err="1"/>
            <a:t>ge</a:t>
          </a:r>
          <a:r>
            <a:rPr lang="de-DE" sz="1000" kern="1200" dirty="0"/>
            <a:t>-slice-</a:t>
          </a:r>
          <a:r>
            <a:rPr lang="de-DE" sz="1000" kern="1200" dirty="0" err="1"/>
            <a:t>te</a:t>
          </a:r>
          <a:r>
            <a:rPr lang="de-DE" sz="1000" kern="1200" dirty="0"/>
            <a:t>" und parametrisierte Druckerdatei (G-Code)</a:t>
          </a:r>
        </a:p>
      </dsp:txBody>
      <dsp:txXfrm>
        <a:off x="6432351" y="368619"/>
        <a:ext cx="1929497" cy="737140"/>
      </dsp:txXfrm>
    </dsp:sp>
    <dsp:sp modelId="{194E39FF-80A7-4B9E-914B-0E8BF927450E}">
      <dsp:nvSpPr>
        <dsp:cNvPr id="0" name=""/>
        <dsp:cNvSpPr/>
      </dsp:nvSpPr>
      <dsp:spPr>
        <a:xfrm>
          <a:off x="6599569" y="1181101"/>
          <a:ext cx="2408147" cy="18582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Das "</a:t>
          </a:r>
          <a:r>
            <a:rPr lang="de-DE" sz="1000" kern="1200" dirty="0" err="1"/>
            <a:t>Slicer</a:t>
          </a:r>
          <a:r>
            <a:rPr lang="de-DE" sz="1000" kern="1200" dirty="0"/>
            <a:t>-Programm" verwandelt das 3D-Objekt in Schichten</a:t>
          </a:r>
        </a:p>
        <a:p>
          <a:pPr marL="57150" lvl="1" indent="-57150" algn="l" defTabSz="444500">
            <a:lnSpc>
              <a:spcPct val="90000"/>
            </a:lnSpc>
            <a:spcBef>
              <a:spcPct val="0"/>
            </a:spcBef>
            <a:spcAft>
              <a:spcPct val="15000"/>
            </a:spcAft>
            <a:buChar char="•"/>
          </a:pPr>
          <a:r>
            <a:rPr lang="de-DE" sz="1000" kern="1200" dirty="0" err="1"/>
            <a:t>Slicer</a:t>
          </a:r>
          <a:r>
            <a:rPr lang="de-DE" sz="1000" kern="1200" dirty="0"/>
            <a:t> verwendet dabei frei definierbare Parameter wie Material (Filament), Schichtdicke, Farbe, Auflösung, Platzierung</a:t>
          </a:r>
        </a:p>
        <a:p>
          <a:pPr marL="57150" lvl="1" indent="-57150" algn="l" defTabSz="444500">
            <a:lnSpc>
              <a:spcPct val="90000"/>
            </a:lnSpc>
            <a:spcBef>
              <a:spcPct val="0"/>
            </a:spcBef>
            <a:spcAft>
              <a:spcPct val="15000"/>
            </a:spcAft>
            <a:buChar char="•"/>
          </a:pPr>
          <a:r>
            <a:rPr lang="de-DE" sz="1000" kern="1200" dirty="0"/>
            <a:t>Bekannte </a:t>
          </a:r>
          <a:r>
            <a:rPr lang="de-DE" sz="1000" kern="1200" dirty="0" err="1"/>
            <a:t>Slicer</a:t>
          </a:r>
          <a:r>
            <a:rPr lang="de-DE" sz="1000" kern="1200" dirty="0"/>
            <a:t> sind Cura, Prusa </a:t>
          </a:r>
          <a:r>
            <a:rPr lang="de-DE" sz="1000" kern="1200" dirty="0" err="1"/>
            <a:t>Slicer</a:t>
          </a:r>
          <a:r>
            <a:rPr lang="de-DE" sz="1000" kern="1200" dirty="0"/>
            <a:t> oder </a:t>
          </a:r>
          <a:r>
            <a:rPr lang="de-DE" sz="1000" kern="1200" dirty="0" err="1"/>
            <a:t>Bambu</a:t>
          </a:r>
          <a:r>
            <a:rPr lang="de-DE" sz="1000" kern="1200" dirty="0"/>
            <a:t> Studio</a:t>
          </a:r>
        </a:p>
      </dsp:txBody>
      <dsp:txXfrm>
        <a:off x="6653994" y="1235526"/>
        <a:ext cx="2299297" cy="1749372"/>
      </dsp:txXfrm>
    </dsp:sp>
    <dsp:sp modelId="{B74DB649-9788-4B71-AC32-57A4BD7B941B}">
      <dsp:nvSpPr>
        <dsp:cNvPr id="0" name=""/>
        <dsp:cNvSpPr/>
      </dsp:nvSpPr>
      <dsp:spPr>
        <a:xfrm rot="19658">
          <a:off x="8714178" y="506662"/>
          <a:ext cx="746964"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714179" y="602328"/>
        <a:ext cx="602848" cy="288232"/>
      </dsp:txXfrm>
    </dsp:sp>
    <dsp:sp modelId="{690F2B08-09AB-43F2-B83A-7ADD5A279389}">
      <dsp:nvSpPr>
        <dsp:cNvPr id="0" name=""/>
        <dsp:cNvSpPr/>
      </dsp:nvSpPr>
      <dsp:spPr>
        <a:xfrm>
          <a:off x="9771192" y="387712"/>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3D-Druck der vom </a:t>
          </a:r>
          <a:r>
            <a:rPr lang="de-DE" sz="1000" kern="1200" dirty="0" err="1"/>
            <a:t>Slicer</a:t>
          </a:r>
          <a:r>
            <a:rPr lang="de-DE" sz="1000" kern="1200" dirty="0"/>
            <a:t> erzeugten Steuerdatei </a:t>
          </a:r>
          <a:br>
            <a:rPr lang="de-DE" sz="1000" kern="1200" dirty="0"/>
          </a:br>
          <a:r>
            <a:rPr lang="de-DE" sz="1000" kern="1200" dirty="0"/>
            <a:t>(G-Code-Datei)</a:t>
          </a:r>
        </a:p>
      </dsp:txBody>
      <dsp:txXfrm>
        <a:off x="9771192" y="387712"/>
        <a:ext cx="1929497" cy="737140"/>
      </dsp:txXfrm>
    </dsp:sp>
    <dsp:sp modelId="{D53DA4CB-6F9B-4D12-ADFA-CD685F9DC2EF}">
      <dsp:nvSpPr>
        <dsp:cNvPr id="0" name=""/>
        <dsp:cNvSpPr/>
      </dsp:nvSpPr>
      <dsp:spPr>
        <a:xfrm>
          <a:off x="9904336" y="1030348"/>
          <a:ext cx="2111545" cy="17818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Drucker empfängt die vom </a:t>
          </a:r>
          <a:r>
            <a:rPr lang="de-DE" sz="1000" kern="1200" dirty="0" err="1"/>
            <a:t>Slicer</a:t>
          </a:r>
          <a:r>
            <a:rPr lang="de-DE" sz="1000" kern="1200" dirty="0"/>
            <a:t> erzeugte G-Code-Datei, kalibriert sich und druckt diese Schicht für Schicht aus</a:t>
          </a:r>
        </a:p>
        <a:p>
          <a:pPr marL="57150" lvl="1" indent="-57150" algn="l" defTabSz="444500">
            <a:lnSpc>
              <a:spcPct val="90000"/>
            </a:lnSpc>
            <a:spcBef>
              <a:spcPct val="0"/>
            </a:spcBef>
            <a:spcAft>
              <a:spcPct val="15000"/>
            </a:spcAft>
            <a:buChar char="•"/>
          </a:pPr>
          <a:r>
            <a:rPr lang="de-DE" sz="1000" kern="1200" dirty="0"/>
            <a:t>Bei "frei schwebenden" Teilen (z.B. Brücke) werden bei Bedarf Hilfsstrukturen / Stützen gedruckt, die nach dem Druck entfernt werden</a:t>
          </a:r>
        </a:p>
      </dsp:txBody>
      <dsp:txXfrm>
        <a:off x="9956525" y="1082537"/>
        <a:ext cx="2007167" cy="1677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E9214-BE1D-4551-B3D8-2014731D2770}" type="datetimeFigureOut">
              <a:rPr lang="de-DE" smtClean="0"/>
              <a:t>21.09.2024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FE6DF-8514-4419-85DB-A2AF81EFA4AB}" type="slidenum">
              <a:rPr lang="de-DE" smtClean="0"/>
              <a:t>‹Nr.›</a:t>
            </a:fld>
            <a:endParaRPr lang="de-DE"/>
          </a:p>
        </p:txBody>
      </p:sp>
    </p:spTree>
    <p:extLst>
      <p:ext uri="{BB962C8B-B14F-4D97-AF65-F5344CB8AC3E}">
        <p14:creationId xmlns:p14="http://schemas.microsoft.com/office/powerpoint/2010/main" val="3053430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02FE6DF-8514-4419-85DB-A2AF81EFA4AB}" type="slidenum">
              <a:rPr lang="de-DE" smtClean="0"/>
              <a:t>6</a:t>
            </a:fld>
            <a:endParaRPr lang="de-DE"/>
          </a:p>
        </p:txBody>
      </p:sp>
    </p:spTree>
    <p:extLst>
      <p:ext uri="{BB962C8B-B14F-4D97-AF65-F5344CB8AC3E}">
        <p14:creationId xmlns:p14="http://schemas.microsoft.com/office/powerpoint/2010/main" val="23720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7D211-4713-55AF-8F68-CB71154CA10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CFA1AF4C-01A1-487E-0B71-8A225ACF0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DE4DF12-DF7A-9074-2214-2B20A52EF0AE}"/>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2888C1AB-3614-3A80-54E2-DB549A146B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433F0EF-028D-0F53-AE56-18E18D0348CF}"/>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259473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F6BC3-1B26-77C2-8141-0369FF84D6C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5479B69E-1928-4E4F-98A2-CB74A8DEC9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3696EB-3892-579C-DD48-077411C17D27}"/>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B9F7329F-A2FB-BB25-333E-31A83C65C04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24EC5EF-60BB-F27C-F65A-387214F6652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96290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6D4D70D-B45B-1B49-AD71-03B27CF8FA5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84DE1BA-771A-EDD6-4E61-67C61D7204A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16A3393-5FBD-2E71-91D4-50BFCCCA37A9}"/>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BE3620AD-5C7D-4F7E-6CFB-CAEA16EEF2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FAF9B3B-3459-6AB3-BCA8-F45CDDBC49DC}"/>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35562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0593A-1E46-1D8A-80D8-D8D615C3CA2C}"/>
              </a:ext>
            </a:extLst>
          </p:cNvPr>
          <p:cNvSpPr>
            <a:spLocks noGrp="1"/>
          </p:cNvSpPr>
          <p:nvPr>
            <p:ph type="title"/>
          </p:nvPr>
        </p:nvSpPr>
        <p:spPr/>
        <p:txBody>
          <a:bodyPr/>
          <a:lstStyle>
            <a:lvl1pPr>
              <a:defRPr b="1">
                <a:solidFill>
                  <a:srgbClr val="002060"/>
                </a:solidFill>
              </a:defRPr>
            </a:lvl1pPr>
          </a:lstStyle>
          <a:p>
            <a:r>
              <a:rPr lang="de-DE"/>
              <a:t>Mastertitelformat bearbeiten</a:t>
            </a:r>
          </a:p>
        </p:txBody>
      </p:sp>
      <p:sp>
        <p:nvSpPr>
          <p:cNvPr id="3" name="Inhaltsplatzhalter 2">
            <a:extLst>
              <a:ext uri="{FF2B5EF4-FFF2-40B4-BE49-F238E27FC236}">
                <a16:creationId xmlns:a16="http://schemas.microsoft.com/office/drawing/2014/main" id="{4B36544A-FD10-9583-4DC5-341AD9EEBCD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DEEFE55-A130-9C8E-C7B7-3AB34F57D86C}"/>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C4E6185F-6C2D-4A72-DDD2-D35D226BE2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6F5C9D2-23A0-6613-665D-1E3FAF6559DE}"/>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044998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5A0E0-8C3E-80EB-9235-A701E333552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A1B535E-82D8-D9FB-F29C-699A4B2666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8C103B5-8E59-362F-3AD9-11925C4C94D2}"/>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38DFBB76-56A8-D760-4289-DA65B2836DD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D3F5AD8-1010-A832-58A0-4FC1C1546FFD}"/>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90827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5F9206-373C-0BE3-A396-92B23CB03D3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33A523-F4A1-E9A8-7706-2F6A4DA33B2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6E97F6D-9D26-8833-997F-FB257C7A4D9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152239C-8F12-A484-1C1E-DFDA4BF55D10}"/>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6" name="Fußzeilenplatzhalter 5">
            <a:extLst>
              <a:ext uri="{FF2B5EF4-FFF2-40B4-BE49-F238E27FC236}">
                <a16:creationId xmlns:a16="http://schemas.microsoft.com/office/drawing/2014/main" id="{A0A08CB6-9E95-2861-03C1-B5DA78BFF51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7D917F-7FC7-1E50-EBB8-1A2ECB905251}"/>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00281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C8154D-67C3-0E2C-1E1E-FCB9A61B8CA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D57F314-60EE-4C54-083D-E72225657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D1FD646-2D05-097C-38F9-B0FDEF24517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5BDFABE-6777-5760-ED2B-BAFA043B2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65B7973-2011-DFD6-4619-93DCE50C8B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D196D2F-C06A-464B-11D3-8947B6C173CF}"/>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8" name="Fußzeilenplatzhalter 7">
            <a:extLst>
              <a:ext uri="{FF2B5EF4-FFF2-40B4-BE49-F238E27FC236}">
                <a16:creationId xmlns:a16="http://schemas.microsoft.com/office/drawing/2014/main" id="{7D21933F-572E-ECF6-4589-A64D9284BAF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1F7B54C-D22B-3243-7A0D-9C88A6CC5FA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73164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8801E5-061D-0C86-01AD-639FFC4F828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37C5E95-21C4-ADA4-D77F-C7B88C25078C}"/>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4" name="Fußzeilenplatzhalter 3">
            <a:extLst>
              <a:ext uri="{FF2B5EF4-FFF2-40B4-BE49-F238E27FC236}">
                <a16:creationId xmlns:a16="http://schemas.microsoft.com/office/drawing/2014/main" id="{74454F02-44B8-BA42-B528-7249494F546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08BBA8A-A20C-2910-EA73-060A834FE5A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63794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E5BE85-FEF6-1BCE-1138-D7ABE4A61B74}"/>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3" name="Fußzeilenplatzhalter 2">
            <a:extLst>
              <a:ext uri="{FF2B5EF4-FFF2-40B4-BE49-F238E27FC236}">
                <a16:creationId xmlns:a16="http://schemas.microsoft.com/office/drawing/2014/main" id="{FE1B18D1-B2C5-24BF-260A-89A0C9407C3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B07FAF1-612A-F1D6-9013-88E4B243EC52}"/>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228638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060CA9-5845-321F-7D85-F0FC9562E9B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3546DF2-1024-CBE5-340A-EF1AE6F908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161C594-41EF-5DAC-B587-1E087A2D9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C131B3-3E79-15FA-4E42-274E1BFA1955}"/>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6" name="Fußzeilenplatzhalter 5">
            <a:extLst>
              <a:ext uri="{FF2B5EF4-FFF2-40B4-BE49-F238E27FC236}">
                <a16:creationId xmlns:a16="http://schemas.microsoft.com/office/drawing/2014/main" id="{6D44FD72-A607-5A04-4ABD-4F982C5E567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2C70B21-2CD3-005A-87D0-37A9CC7FBE7D}"/>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45335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AF3AD-0217-5173-14EB-FFF035E5C3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2EE282B-35E7-85AC-FA60-CF21AF254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E59B491-8064-124B-8811-86068CA42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83D7EF3-730C-1EAD-7988-1A62BA912BA0}"/>
              </a:ext>
            </a:extLst>
          </p:cNvPr>
          <p:cNvSpPr>
            <a:spLocks noGrp="1"/>
          </p:cNvSpPr>
          <p:nvPr>
            <p:ph type="dt" sz="half" idx="10"/>
          </p:nvPr>
        </p:nvSpPr>
        <p:spPr/>
        <p:txBody>
          <a:bodyPr/>
          <a:lstStyle/>
          <a:p>
            <a:fld id="{C2C284A8-BF4F-4FE5-9CF7-935DB5E1FBFA}" type="datetimeFigureOut">
              <a:rPr lang="de-DE" smtClean="0"/>
              <a:t>21.09.2024</a:t>
            </a:fld>
            <a:endParaRPr lang="de-DE"/>
          </a:p>
        </p:txBody>
      </p:sp>
      <p:sp>
        <p:nvSpPr>
          <p:cNvPr id="6" name="Fußzeilenplatzhalter 5">
            <a:extLst>
              <a:ext uri="{FF2B5EF4-FFF2-40B4-BE49-F238E27FC236}">
                <a16:creationId xmlns:a16="http://schemas.microsoft.com/office/drawing/2014/main" id="{F1419102-D1F8-0597-F085-052E836CDA9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7802F2D-9052-69C6-FED3-62229EB9CF81}"/>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38615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C540EB9-C07E-D434-5BD8-88FE4B98C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8DC8631-AFD8-79DD-1DC2-EEEE9E05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135ADE6-9D16-2766-9D5C-211A2B2B46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C284A8-BF4F-4FE5-9CF7-935DB5E1FBFA}" type="datetimeFigureOut">
              <a:rPr lang="de-DE" smtClean="0"/>
              <a:t>21.09.2024</a:t>
            </a:fld>
            <a:endParaRPr lang="de-DE"/>
          </a:p>
        </p:txBody>
      </p:sp>
      <p:sp>
        <p:nvSpPr>
          <p:cNvPr id="5" name="Fußzeilenplatzhalter 4">
            <a:extLst>
              <a:ext uri="{FF2B5EF4-FFF2-40B4-BE49-F238E27FC236}">
                <a16:creationId xmlns:a16="http://schemas.microsoft.com/office/drawing/2014/main" id="{BE8ADB8D-4A28-5338-C7B8-F9E20C34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8EACDE1D-E7E2-1FDD-4301-ED2E32CC81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F082D7-9473-4249-BC51-B4BBBD979A81}" type="slidenum">
              <a:rPr lang="de-DE" smtClean="0"/>
              <a:t>‹Nr.›</a:t>
            </a:fld>
            <a:endParaRPr lang="de-DE"/>
          </a:p>
        </p:txBody>
      </p:sp>
    </p:spTree>
    <p:extLst>
      <p:ext uri="{BB962C8B-B14F-4D97-AF65-F5344CB8AC3E}">
        <p14:creationId xmlns:p14="http://schemas.microsoft.com/office/powerpoint/2010/main" val="39964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autodesk.com/de/products/fusion-360" TargetMode="External"/><Relationship Id="rId3" Type="http://schemas.openxmlformats.org/officeDocument/2006/relationships/hyperlink" Target="https://www.prusa3d.com/de/" TargetMode="External"/><Relationship Id="rId7" Type="http://schemas.openxmlformats.org/officeDocument/2006/relationships/hyperlink" Target="https://makerworld.com/en" TargetMode="External"/><Relationship Id="rId2" Type="http://schemas.openxmlformats.org/officeDocument/2006/relationships/hyperlink" Target="https://bambulab.com/de" TargetMode="External"/><Relationship Id="rId1" Type="http://schemas.openxmlformats.org/officeDocument/2006/relationships/slideLayout" Target="../slideLayouts/slideLayout2.xml"/><Relationship Id="rId6" Type="http://schemas.openxmlformats.org/officeDocument/2006/relationships/hyperlink" Target="https://www.printables.com/de" TargetMode="External"/><Relationship Id="rId11" Type="http://schemas.openxmlformats.org/officeDocument/2006/relationships/hyperlink" Target="https://www.onshape.com/de/" TargetMode="External"/><Relationship Id="rId5" Type="http://schemas.openxmlformats.org/officeDocument/2006/relationships/hyperlink" Target="https://cults3d.com/de" TargetMode="External"/><Relationship Id="rId10" Type="http://schemas.openxmlformats.org/officeDocument/2006/relationships/hyperlink" Target="https://www.tinkercad.com/" TargetMode="External"/><Relationship Id="rId4" Type="http://schemas.openxmlformats.org/officeDocument/2006/relationships/hyperlink" Target="https://www.thingiverse.com/" TargetMode="External"/><Relationship Id="rId9" Type="http://schemas.openxmlformats.org/officeDocument/2006/relationships/hyperlink" Target="https://www.freecad.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1A667E1F-466D-AC80-A18E-E599B9DF0236}"/>
              </a:ext>
            </a:extLst>
          </p:cNvPr>
          <p:cNvPicPr>
            <a:picLocks noChangeAspect="1"/>
          </p:cNvPicPr>
          <p:nvPr/>
        </p:nvPicPr>
        <p:blipFill rotWithShape="1">
          <a:blip r:embed="rId2"/>
          <a:srcRect l="964" t="379" r="-964" b="18665"/>
          <a:stretch/>
        </p:blipFill>
        <p:spPr>
          <a:xfrm>
            <a:off x="168444" y="-144780"/>
            <a:ext cx="11852062" cy="714756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A40F91F-FA6F-9F1A-AD25-D1859EE69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e-DE" sz="11500" b="1" dirty="0">
                <a:solidFill>
                  <a:srgbClr val="FFFFFF"/>
                </a:solidFill>
              </a:rPr>
              <a:t>3D-Druck</a:t>
            </a:r>
          </a:p>
        </p:txBody>
      </p:sp>
      <p:sp>
        <p:nvSpPr>
          <p:cNvPr id="3" name="Untertitel 2">
            <a:extLst>
              <a:ext uri="{FF2B5EF4-FFF2-40B4-BE49-F238E27FC236}">
                <a16:creationId xmlns:a16="http://schemas.microsoft.com/office/drawing/2014/main" id="{FABBD207-2121-09BB-5573-F16B96884F3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de-DE" dirty="0">
                <a:solidFill>
                  <a:srgbClr val="FFFFFF"/>
                </a:solidFill>
              </a:rPr>
              <a:t>Lernfeld 2 (IT-Systeme) f. Fachinformatiker</a:t>
            </a:r>
          </a:p>
        </p:txBody>
      </p:sp>
    </p:spTree>
    <p:extLst>
      <p:ext uri="{BB962C8B-B14F-4D97-AF65-F5344CB8AC3E}">
        <p14:creationId xmlns:p14="http://schemas.microsoft.com/office/powerpoint/2010/main" val="35358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18077-598D-BDC7-D560-F89F21614899}"/>
              </a:ext>
            </a:extLst>
          </p:cNvPr>
          <p:cNvSpPr>
            <a:spLocks noGrp="1"/>
          </p:cNvSpPr>
          <p:nvPr>
            <p:ph type="title"/>
          </p:nvPr>
        </p:nvSpPr>
        <p:spPr>
          <a:xfrm>
            <a:off x="79513" y="148232"/>
            <a:ext cx="12112487" cy="1325563"/>
          </a:xfrm>
        </p:spPr>
        <p:txBody>
          <a:bodyPr>
            <a:normAutofit/>
          </a:bodyPr>
          <a:lstStyle/>
          <a:p>
            <a:r>
              <a:rPr lang="de-DE" sz="4000" dirty="0"/>
              <a:t>Was wird heute schon mit 3D Druckern produziert?</a:t>
            </a:r>
          </a:p>
        </p:txBody>
      </p:sp>
      <p:sp>
        <p:nvSpPr>
          <p:cNvPr id="3" name="Inhaltsplatzhalter 2">
            <a:extLst>
              <a:ext uri="{FF2B5EF4-FFF2-40B4-BE49-F238E27FC236}">
                <a16:creationId xmlns:a16="http://schemas.microsoft.com/office/drawing/2014/main" id="{9A14334B-0182-63DA-5252-FC03CDC824A9}"/>
              </a:ext>
            </a:extLst>
          </p:cNvPr>
          <p:cNvSpPr>
            <a:spLocks noGrp="1"/>
          </p:cNvSpPr>
          <p:nvPr>
            <p:ph idx="1"/>
          </p:nvPr>
        </p:nvSpPr>
        <p:spPr>
          <a:xfrm>
            <a:off x="304801" y="1514109"/>
            <a:ext cx="6371720" cy="5325511"/>
          </a:xfrm>
        </p:spPr>
        <p:txBody>
          <a:bodyPr>
            <a:normAutofit fontScale="92500" lnSpcReduction="20000"/>
          </a:bodyPr>
          <a:lstStyle/>
          <a:p>
            <a:r>
              <a:rPr lang="de-DE" dirty="0"/>
              <a:t>Baustoff-Drucker</a:t>
            </a:r>
          </a:p>
          <a:p>
            <a:pPr lvl="1"/>
            <a:r>
              <a:rPr lang="de-DE" dirty="0">
                <a:sym typeface="Wingdings" panose="05000000000000000000" pitchFamily="2" charset="2"/>
              </a:rPr>
              <a:t>Gebäude/ -Teile und andere Bauwerke</a:t>
            </a:r>
          </a:p>
          <a:p>
            <a:pPr lvl="1"/>
            <a:r>
              <a:rPr lang="de-DE" dirty="0">
                <a:sym typeface="Wingdings" panose="05000000000000000000" pitchFamily="2" charset="2"/>
              </a:rPr>
              <a:t>Kleine und große Architekturmodelle</a:t>
            </a:r>
          </a:p>
          <a:p>
            <a:r>
              <a:rPr lang="de-DE" dirty="0">
                <a:sym typeface="Wingdings" panose="05000000000000000000" pitchFamily="2" charset="2"/>
              </a:rPr>
              <a:t>Metall- und Keramikdrucker</a:t>
            </a:r>
          </a:p>
          <a:p>
            <a:pPr lvl="1"/>
            <a:r>
              <a:rPr lang="de-DE" dirty="0">
                <a:sym typeface="Wingdings" panose="05000000000000000000" pitchFamily="2" charset="2"/>
              </a:rPr>
              <a:t>Flugzeug- / Autoteile</a:t>
            </a:r>
          </a:p>
          <a:p>
            <a:pPr lvl="1"/>
            <a:r>
              <a:rPr lang="de-DE" dirty="0">
                <a:sym typeface="Wingdings" panose="05000000000000000000" pitchFamily="2" charset="2"/>
              </a:rPr>
              <a:t>Forschung und Entwicklung</a:t>
            </a:r>
          </a:p>
          <a:p>
            <a:pPr lvl="1"/>
            <a:r>
              <a:rPr lang="de-DE" dirty="0">
                <a:sym typeface="Wingdings" panose="05000000000000000000" pitchFamily="2" charset="2"/>
              </a:rPr>
              <a:t>Medizinische Geräte</a:t>
            </a:r>
          </a:p>
          <a:p>
            <a:pPr lvl="1"/>
            <a:r>
              <a:rPr lang="de-DE" dirty="0">
                <a:sym typeface="Wingdings" panose="05000000000000000000" pitchFamily="2" charset="2"/>
              </a:rPr>
              <a:t>Prothesen</a:t>
            </a:r>
          </a:p>
          <a:p>
            <a:pPr lvl="1"/>
            <a:r>
              <a:rPr lang="de-DE" dirty="0">
                <a:sym typeface="Wingdings" panose="05000000000000000000" pitchFamily="2" charset="2"/>
              </a:rPr>
              <a:t>Zahnersatz</a:t>
            </a:r>
          </a:p>
          <a:p>
            <a:r>
              <a:rPr lang="de-DE" dirty="0">
                <a:sym typeface="Wingdings" panose="05000000000000000000" pitchFamily="2" charset="2"/>
              </a:rPr>
              <a:t>Lebensmittel</a:t>
            </a:r>
          </a:p>
          <a:p>
            <a:pPr lvl="1"/>
            <a:r>
              <a:rPr lang="de-DE" dirty="0">
                <a:sym typeface="Wingdings" panose="05000000000000000000" pitchFamily="2" charset="2"/>
              </a:rPr>
              <a:t>Fleisch und Fleischersatzprodukte</a:t>
            </a:r>
          </a:p>
          <a:p>
            <a:pPr lvl="1"/>
            <a:r>
              <a:rPr lang="de-DE" dirty="0">
                <a:sym typeface="Wingdings" panose="05000000000000000000" pitchFamily="2" charset="2"/>
              </a:rPr>
              <a:t>Weiche Lebensmittel</a:t>
            </a:r>
          </a:p>
          <a:p>
            <a:r>
              <a:rPr lang="de-DE" dirty="0">
                <a:sym typeface="Wingdings" panose="05000000000000000000" pitchFamily="2" charset="2"/>
              </a:rPr>
              <a:t>Polymerdrucker</a:t>
            </a:r>
          </a:p>
          <a:p>
            <a:pPr lvl="1"/>
            <a:r>
              <a:rPr lang="de-DE" dirty="0">
                <a:sym typeface="Wingdings" panose="05000000000000000000" pitchFamily="2" charset="2"/>
              </a:rPr>
              <a:t>Schichtweiser Filament-Druck (FDM)</a:t>
            </a:r>
          </a:p>
          <a:p>
            <a:pPr lvl="1"/>
            <a:r>
              <a:rPr lang="de-DE">
                <a:sym typeface="Wingdings" panose="05000000000000000000" pitchFamily="2" charset="2"/>
              </a:rPr>
              <a:t>Kunstharzdruck/Stereolithografie (SLA)</a:t>
            </a:r>
            <a:endParaRPr lang="de-DE" dirty="0">
              <a:sym typeface="Wingdings" panose="05000000000000000000" pitchFamily="2" charset="2"/>
            </a:endParaRPr>
          </a:p>
          <a:p>
            <a:pPr lvl="1"/>
            <a:endParaRPr lang="de-DE" dirty="0">
              <a:sym typeface="Wingdings" panose="05000000000000000000" pitchFamily="2" charset="2"/>
            </a:endParaRPr>
          </a:p>
          <a:p>
            <a:endParaRPr lang="de-DE" dirty="0"/>
          </a:p>
        </p:txBody>
      </p:sp>
      <p:pic>
        <p:nvPicPr>
          <p:cNvPr id="1026" name="Picture 2" descr="undefined">
            <a:extLst>
              <a:ext uri="{FF2B5EF4-FFF2-40B4-BE49-F238E27FC236}">
                <a16:creationId xmlns:a16="http://schemas.microsoft.com/office/drawing/2014/main" id="{39659264-A5DA-11FE-2E7B-108C6C26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2909" y="1514109"/>
            <a:ext cx="1773275" cy="2807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DA6480-C60F-81B9-C31E-5F0611DE2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124" y="3895725"/>
            <a:ext cx="1619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s Bild zeigt ein Modell eines menschlichen Kopfes. Der Schädel ist nach oben offen, hat einen Halsansatz bis zu den Schultern aus Kunststoff. Darin sind Details, wie Gefäße, die Augäpfel, das Gehirn, die Wirbelsäule und das Rückenmark zu erkennen.">
            <a:extLst>
              <a:ext uri="{FF2B5EF4-FFF2-40B4-BE49-F238E27FC236}">
                <a16:creationId xmlns:a16="http://schemas.microsoft.com/office/drawing/2014/main" id="{D72DBA2C-1FFF-E19A-2871-CC7B37252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835" y="1514109"/>
            <a:ext cx="1536410" cy="22277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defined">
            <a:extLst>
              <a:ext uri="{FF2B5EF4-FFF2-40B4-BE49-F238E27FC236}">
                <a16:creationId xmlns:a16="http://schemas.microsoft.com/office/drawing/2014/main" id="{55670D64-1619-7A99-7391-198A2FC27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261" y="4402659"/>
            <a:ext cx="3107923" cy="233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93EE4-3052-8E63-C16A-3014C7FEB1B2}"/>
              </a:ext>
            </a:extLst>
          </p:cNvPr>
          <p:cNvSpPr>
            <a:spLocks noGrp="1"/>
          </p:cNvSpPr>
          <p:nvPr>
            <p:ph type="title"/>
          </p:nvPr>
        </p:nvSpPr>
        <p:spPr>
          <a:xfrm>
            <a:off x="745434" y="148538"/>
            <a:ext cx="10515600" cy="1325563"/>
          </a:xfrm>
        </p:spPr>
        <p:txBody>
          <a:bodyPr/>
          <a:lstStyle/>
          <a:p>
            <a:r>
              <a:rPr lang="de-DE" dirty="0"/>
              <a:t>Anwendungen von Filament-Druckern</a:t>
            </a:r>
          </a:p>
        </p:txBody>
      </p:sp>
      <p:sp>
        <p:nvSpPr>
          <p:cNvPr id="3" name="Inhaltsplatzhalter 2">
            <a:extLst>
              <a:ext uri="{FF2B5EF4-FFF2-40B4-BE49-F238E27FC236}">
                <a16:creationId xmlns:a16="http://schemas.microsoft.com/office/drawing/2014/main" id="{5ACBF1E1-95B2-6B20-EB6C-B18382DB9FF4}"/>
              </a:ext>
            </a:extLst>
          </p:cNvPr>
          <p:cNvSpPr>
            <a:spLocks noGrp="1"/>
          </p:cNvSpPr>
          <p:nvPr>
            <p:ph idx="1"/>
          </p:nvPr>
        </p:nvSpPr>
        <p:spPr>
          <a:xfrm>
            <a:off x="633362" y="1570383"/>
            <a:ext cx="7351929" cy="5139079"/>
          </a:xfrm>
        </p:spPr>
        <p:txBody>
          <a:bodyPr>
            <a:normAutofit fontScale="92500" lnSpcReduction="20000"/>
          </a:bodyPr>
          <a:lstStyle/>
          <a:p>
            <a:r>
              <a:rPr lang="de-DE" dirty="0"/>
              <a:t>Ersatzteile / Zubehörteile</a:t>
            </a:r>
          </a:p>
          <a:p>
            <a:pPr lvl="1"/>
            <a:r>
              <a:rPr lang="de-DE" dirty="0"/>
              <a:t>Zahnräder</a:t>
            </a:r>
          </a:p>
          <a:p>
            <a:pPr lvl="1"/>
            <a:r>
              <a:rPr lang="de-DE" dirty="0"/>
              <a:t>Ösen / Verbinder</a:t>
            </a:r>
          </a:p>
          <a:p>
            <a:r>
              <a:rPr lang="de-DE" dirty="0"/>
              <a:t>Werkzeuge</a:t>
            </a:r>
          </a:p>
          <a:p>
            <a:r>
              <a:rPr lang="de-DE" dirty="0"/>
              <a:t>Haushaltsgegenstände</a:t>
            </a:r>
          </a:p>
          <a:p>
            <a:pPr lvl="1"/>
            <a:r>
              <a:rPr lang="de-DE" dirty="0"/>
              <a:t>Behälter / Boxen, Gläser, Schüsseln</a:t>
            </a:r>
          </a:p>
          <a:p>
            <a:pPr lvl="1"/>
            <a:r>
              <a:rPr lang="de-DE" dirty="0"/>
              <a:t>Besteck</a:t>
            </a:r>
          </a:p>
          <a:p>
            <a:pPr lvl="1"/>
            <a:r>
              <a:rPr lang="de-DE" dirty="0"/>
              <a:t>Haken, Halter</a:t>
            </a:r>
          </a:p>
          <a:p>
            <a:pPr lvl="1"/>
            <a:r>
              <a:rPr lang="de-DE" dirty="0"/>
              <a:t>Türgriffe</a:t>
            </a:r>
          </a:p>
          <a:p>
            <a:r>
              <a:rPr lang="de-DE" dirty="0"/>
              <a:t>Büroutensilien</a:t>
            </a:r>
          </a:p>
          <a:p>
            <a:pPr lvl="1"/>
            <a:r>
              <a:rPr lang="de-DE" dirty="0"/>
              <a:t>Kabelclips</a:t>
            </a:r>
          </a:p>
          <a:p>
            <a:pPr lvl="1"/>
            <a:r>
              <a:rPr lang="de-DE" dirty="0"/>
              <a:t>Bürozubehör</a:t>
            </a:r>
          </a:p>
          <a:p>
            <a:r>
              <a:rPr lang="de-DE" dirty="0"/>
              <a:t>Schilder</a:t>
            </a:r>
          </a:p>
          <a:p>
            <a:r>
              <a:rPr lang="de-DE" dirty="0"/>
              <a:t>Architektur- und andere Modelle</a:t>
            </a:r>
          </a:p>
        </p:txBody>
      </p:sp>
      <p:pic>
        <p:nvPicPr>
          <p:cNvPr id="5" name="Grafik 4">
            <a:extLst>
              <a:ext uri="{FF2B5EF4-FFF2-40B4-BE49-F238E27FC236}">
                <a16:creationId xmlns:a16="http://schemas.microsoft.com/office/drawing/2014/main" id="{D84E0396-D734-FB19-8C30-00BE5CFCEEAE}"/>
              </a:ext>
            </a:extLst>
          </p:cNvPr>
          <p:cNvPicPr>
            <a:picLocks noChangeAspect="1"/>
          </p:cNvPicPr>
          <p:nvPr/>
        </p:nvPicPr>
        <p:blipFill>
          <a:blip r:embed="rId2"/>
          <a:stretch>
            <a:fillRect/>
          </a:stretch>
        </p:blipFill>
        <p:spPr>
          <a:xfrm>
            <a:off x="9405174" y="4390670"/>
            <a:ext cx="2616488" cy="2467330"/>
          </a:xfrm>
          <a:prstGeom prst="rect">
            <a:avLst/>
          </a:prstGeom>
        </p:spPr>
      </p:pic>
      <p:pic>
        <p:nvPicPr>
          <p:cNvPr id="4098" name="Picture 2" descr="35 wirklich coole und nützliche Dinge aus dem 3D-Drucker - 3D make">
            <a:extLst>
              <a:ext uri="{FF2B5EF4-FFF2-40B4-BE49-F238E27FC236}">
                <a16:creationId xmlns:a16="http://schemas.microsoft.com/office/drawing/2014/main" id="{6F9594A4-C11B-ED22-A047-7D0ED05C6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964" y="1738502"/>
            <a:ext cx="2928440" cy="21988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Druck Abteilung Schild (also in English) von 3DPrintNovesia |  Kostenloses STL-Modell herunterladen | Printables.com">
            <a:extLst>
              <a:ext uri="{FF2B5EF4-FFF2-40B4-BE49-F238E27FC236}">
                <a16:creationId xmlns:a16="http://schemas.microsoft.com/office/drawing/2014/main" id="{B16EDE2D-5C69-F3D8-4779-F718E1A87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215" y="4444302"/>
            <a:ext cx="3011606" cy="22587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AE5F4D2-C6C0-86B8-C28B-86E765C6C937}"/>
              </a:ext>
            </a:extLst>
          </p:cNvPr>
          <p:cNvPicPr>
            <a:picLocks noChangeAspect="1"/>
          </p:cNvPicPr>
          <p:nvPr/>
        </p:nvPicPr>
        <p:blipFill>
          <a:blip r:embed="rId5"/>
          <a:stretch>
            <a:fillRect/>
          </a:stretch>
        </p:blipFill>
        <p:spPr>
          <a:xfrm>
            <a:off x="5851619" y="1108666"/>
            <a:ext cx="2562226" cy="1874471"/>
          </a:xfrm>
          <a:prstGeom prst="rect">
            <a:avLst/>
          </a:prstGeom>
        </p:spPr>
      </p:pic>
      <p:pic>
        <p:nvPicPr>
          <p:cNvPr id="6" name="Grafik 5">
            <a:extLst>
              <a:ext uri="{FF2B5EF4-FFF2-40B4-BE49-F238E27FC236}">
                <a16:creationId xmlns:a16="http://schemas.microsoft.com/office/drawing/2014/main" id="{000D2E47-1C00-D8D7-94E3-34B9CB9DC953}"/>
              </a:ext>
            </a:extLst>
          </p:cNvPr>
          <p:cNvPicPr>
            <a:picLocks noChangeAspect="1"/>
          </p:cNvPicPr>
          <p:nvPr/>
        </p:nvPicPr>
        <p:blipFill rotWithShape="1">
          <a:blip r:embed="rId6"/>
          <a:srcRect l="20249" t="13433" b="17612"/>
          <a:stretch/>
        </p:blipFill>
        <p:spPr>
          <a:xfrm>
            <a:off x="3957069" y="3899870"/>
            <a:ext cx="2013045" cy="1823899"/>
          </a:xfrm>
          <a:prstGeom prst="rect">
            <a:avLst/>
          </a:prstGeom>
        </p:spPr>
      </p:pic>
      <p:pic>
        <p:nvPicPr>
          <p:cNvPr id="7" name="Grafik 6">
            <a:extLst>
              <a:ext uri="{FF2B5EF4-FFF2-40B4-BE49-F238E27FC236}">
                <a16:creationId xmlns:a16="http://schemas.microsoft.com/office/drawing/2014/main" id="{51AE157A-BA12-1D44-A57F-46392F69D51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194" b="91327" l="1580" r="84267">
                        <a14:foregroundMark x1="11566" y1="83099" x2="11566" y2="83099"/>
                        <a14:foregroundMark x1="12787" y1="79847" x2="7004" y2="72321"/>
                        <a14:foregroundMark x1="9878" y1="24872" x2="2874" y2="65880"/>
                        <a14:foregroundMark x1="2874" y1="65880" x2="23815" y2="92921"/>
                        <a14:foregroundMark x1="23815" y1="92921" x2="80244" y2="87946"/>
                        <a14:foregroundMark x1="80244" y1="87946" x2="77119" y2="36543"/>
                        <a14:foregroundMark x1="77119" y1="36543" x2="49820" y2="18559"/>
                        <a14:foregroundMark x1="49820" y1="18559" x2="18391" y2="21301"/>
                        <a14:foregroundMark x1="18391" y1="21301" x2="40876" y2="25319"/>
                        <a14:foregroundMark x1="40876" y1="25319" x2="63829" y2="22640"/>
                        <a14:foregroundMark x1="63829" y1="22640" x2="39943" y2="23342"/>
                        <a14:foregroundMark x1="39943" y1="23342" x2="35668" y2="25829"/>
                        <a14:foregroundMark x1="36099" y1="22194" x2="37249" y2="23788"/>
                        <a14:foregroundMark x1="34339" y1="23278" x2="37428" y2="23151"/>
                        <a14:foregroundMark x1="4849" y1="60969" x2="6609" y2="87564"/>
                        <a14:foregroundMark x1="2299" y1="77551" x2="1616" y2="86735"/>
                        <a14:foregroundMark x1="78448" y1="48023" x2="84267" y2="84758"/>
                      </a14:backgroundRemoval>
                    </a14:imgEffect>
                  </a14:imgLayer>
                </a14:imgProps>
              </a:ext>
            </a:extLst>
          </a:blip>
          <a:srcRect t="14721" r="14708"/>
          <a:stretch/>
        </p:blipFill>
        <p:spPr>
          <a:xfrm>
            <a:off x="10176184" y="291694"/>
            <a:ext cx="1845478" cy="1039250"/>
          </a:xfrm>
          <a:prstGeom prst="rect">
            <a:avLst/>
          </a:prstGeom>
        </p:spPr>
      </p:pic>
      <p:pic>
        <p:nvPicPr>
          <p:cNvPr id="8" name="Grafik 7">
            <a:extLst>
              <a:ext uri="{FF2B5EF4-FFF2-40B4-BE49-F238E27FC236}">
                <a16:creationId xmlns:a16="http://schemas.microsoft.com/office/drawing/2014/main" id="{52BF32F7-55F7-2501-C78D-E942B9EEFCB9}"/>
              </a:ext>
            </a:extLst>
          </p:cNvPr>
          <p:cNvPicPr>
            <a:picLocks noChangeAspect="1"/>
          </p:cNvPicPr>
          <p:nvPr/>
        </p:nvPicPr>
        <p:blipFill rotWithShape="1">
          <a:blip r:embed="rId9"/>
          <a:srcRect l="12240" t="30320" r="8160" b="14533"/>
          <a:stretch/>
        </p:blipFill>
        <p:spPr>
          <a:xfrm>
            <a:off x="6062301" y="3039568"/>
            <a:ext cx="2632931" cy="1368066"/>
          </a:xfrm>
          <a:prstGeom prst="rect">
            <a:avLst/>
          </a:prstGeom>
        </p:spPr>
      </p:pic>
    </p:spTree>
    <p:extLst>
      <p:ext uri="{BB962C8B-B14F-4D97-AF65-F5344CB8AC3E}">
        <p14:creationId xmlns:p14="http://schemas.microsoft.com/office/powerpoint/2010/main" val="116289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C5702-15A7-4D05-A03A-C9573A570558}"/>
              </a:ext>
            </a:extLst>
          </p:cNvPr>
          <p:cNvSpPr>
            <a:spLocks noGrp="1"/>
          </p:cNvSpPr>
          <p:nvPr>
            <p:ph type="title"/>
          </p:nvPr>
        </p:nvSpPr>
        <p:spPr>
          <a:xfrm>
            <a:off x="417181" y="160335"/>
            <a:ext cx="10515600" cy="1325563"/>
          </a:xfrm>
        </p:spPr>
        <p:txBody>
          <a:bodyPr/>
          <a:lstStyle/>
          <a:p>
            <a:r>
              <a:rPr lang="de-DE" dirty="0"/>
              <a:t>Aufbau eines 3D-Druckers</a:t>
            </a:r>
          </a:p>
        </p:txBody>
      </p:sp>
      <p:sp>
        <p:nvSpPr>
          <p:cNvPr id="3" name="Inhaltsplatzhalter 2">
            <a:extLst>
              <a:ext uri="{FF2B5EF4-FFF2-40B4-BE49-F238E27FC236}">
                <a16:creationId xmlns:a16="http://schemas.microsoft.com/office/drawing/2014/main" id="{75AD49FB-8DD4-3AD3-D4F8-2D9AD370299B}"/>
              </a:ext>
            </a:extLst>
          </p:cNvPr>
          <p:cNvSpPr>
            <a:spLocks noGrp="1"/>
          </p:cNvSpPr>
          <p:nvPr>
            <p:ph idx="1"/>
          </p:nvPr>
        </p:nvSpPr>
        <p:spPr>
          <a:xfrm>
            <a:off x="230150" y="1715294"/>
            <a:ext cx="4539108" cy="4752770"/>
          </a:xfrm>
        </p:spPr>
        <p:txBody>
          <a:bodyPr>
            <a:normAutofit fontScale="92500" lnSpcReduction="10000"/>
          </a:bodyPr>
          <a:lstStyle/>
          <a:p>
            <a:r>
              <a:rPr lang="de-DE" dirty="0"/>
              <a:t>Druckkopf </a:t>
            </a:r>
          </a:p>
          <a:p>
            <a:pPr lvl="1"/>
            <a:r>
              <a:rPr lang="de-DE" dirty="0" err="1"/>
              <a:t>Filamentzuführung</a:t>
            </a:r>
            <a:r>
              <a:rPr lang="de-DE" dirty="0"/>
              <a:t> mit Motor</a:t>
            </a:r>
          </a:p>
          <a:p>
            <a:pPr lvl="1"/>
            <a:r>
              <a:rPr lang="de-DE" dirty="0"/>
              <a:t>Extruder mit Heizung</a:t>
            </a:r>
          </a:p>
          <a:p>
            <a:pPr lvl="1"/>
            <a:r>
              <a:rPr lang="de-DE" dirty="0"/>
              <a:t>Düse (</a:t>
            </a:r>
            <a:r>
              <a:rPr lang="de-DE" dirty="0" err="1"/>
              <a:t>Nozzle</a:t>
            </a:r>
            <a:r>
              <a:rPr lang="de-DE" dirty="0"/>
              <a:t>)</a:t>
            </a:r>
          </a:p>
          <a:p>
            <a:r>
              <a:rPr lang="de-DE" dirty="0"/>
              <a:t>Basisplatte</a:t>
            </a:r>
          </a:p>
          <a:p>
            <a:pPr lvl="1"/>
            <a:r>
              <a:rPr lang="de-DE" dirty="0"/>
              <a:t>Auch Druckplatte oder </a:t>
            </a:r>
            <a:r>
              <a:rPr lang="de-DE" dirty="0" err="1"/>
              <a:t>Baseplate</a:t>
            </a:r>
            <a:r>
              <a:rPr lang="de-DE" dirty="0"/>
              <a:t> genannt</a:t>
            </a:r>
          </a:p>
          <a:p>
            <a:pPr lvl="1"/>
            <a:r>
              <a:rPr lang="de-DE" dirty="0"/>
              <a:t>Wird beheizt (je nach Druckmaterial)</a:t>
            </a:r>
          </a:p>
          <a:p>
            <a:pPr lvl="1"/>
            <a:r>
              <a:rPr lang="de-DE" dirty="0"/>
              <a:t>Meist auch in einer Achse beweglich</a:t>
            </a:r>
          </a:p>
          <a:p>
            <a:r>
              <a:rPr lang="de-DE" dirty="0"/>
              <a:t>Servomotoren und Steuerung m. Bedienfeld </a:t>
            </a:r>
          </a:p>
        </p:txBody>
      </p:sp>
      <p:pic>
        <p:nvPicPr>
          <p:cNvPr id="3074" name="Picture 2" descr="Screenshot aus der Aufbauanleitung des Druckers: Alle rot dargestellten Teile kommen aus dem 3D-Drucker ...">
            <a:extLst>
              <a:ext uri="{FF2B5EF4-FFF2-40B4-BE49-F238E27FC236}">
                <a16:creationId xmlns:a16="http://schemas.microsoft.com/office/drawing/2014/main" id="{29445288-2980-4E04-065D-C91DAE7CF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442" y="1715294"/>
            <a:ext cx="7176558" cy="4572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3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BF03B-B816-3362-4D96-C019F0E6036D}"/>
              </a:ext>
            </a:extLst>
          </p:cNvPr>
          <p:cNvSpPr>
            <a:spLocks noGrp="1"/>
          </p:cNvSpPr>
          <p:nvPr>
            <p:ph type="title"/>
          </p:nvPr>
        </p:nvSpPr>
        <p:spPr>
          <a:xfrm>
            <a:off x="357975" y="95410"/>
            <a:ext cx="10515600" cy="1325563"/>
          </a:xfrm>
        </p:spPr>
        <p:txBody>
          <a:bodyPr/>
          <a:lstStyle/>
          <a:p>
            <a:r>
              <a:rPr lang="de-DE" dirty="0"/>
              <a:t>Workflow beim 3D-Druck</a:t>
            </a:r>
          </a:p>
        </p:txBody>
      </p:sp>
      <p:graphicFrame>
        <p:nvGraphicFramePr>
          <p:cNvPr id="4" name="Inhaltsplatzhalter 3">
            <a:extLst>
              <a:ext uri="{FF2B5EF4-FFF2-40B4-BE49-F238E27FC236}">
                <a16:creationId xmlns:a16="http://schemas.microsoft.com/office/drawing/2014/main" id="{53F6877F-1110-97B2-8132-2B425AD8A719}"/>
              </a:ext>
            </a:extLst>
          </p:cNvPr>
          <p:cNvGraphicFramePr>
            <a:graphicFrameLocks noGrp="1"/>
          </p:cNvGraphicFramePr>
          <p:nvPr>
            <p:ph idx="1"/>
            <p:extLst>
              <p:ext uri="{D42A27DB-BD31-4B8C-83A1-F6EECF244321}">
                <p14:modId xmlns:p14="http://schemas.microsoft.com/office/powerpoint/2010/main" val="3288798783"/>
              </p:ext>
            </p:extLst>
          </p:nvPr>
        </p:nvGraphicFramePr>
        <p:xfrm>
          <a:off x="0" y="1151224"/>
          <a:ext cx="12192000" cy="369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fik 7">
            <a:extLst>
              <a:ext uri="{FF2B5EF4-FFF2-40B4-BE49-F238E27FC236}">
                <a16:creationId xmlns:a16="http://schemas.microsoft.com/office/drawing/2014/main" id="{153264FC-59AE-F9A5-7515-60999E258C6A}"/>
              </a:ext>
            </a:extLst>
          </p:cNvPr>
          <p:cNvPicPr>
            <a:picLocks noChangeAspect="1"/>
          </p:cNvPicPr>
          <p:nvPr/>
        </p:nvPicPr>
        <p:blipFill>
          <a:blip r:embed="rId7"/>
          <a:stretch>
            <a:fillRect/>
          </a:stretch>
        </p:blipFill>
        <p:spPr>
          <a:xfrm>
            <a:off x="6779011" y="3714737"/>
            <a:ext cx="4577925" cy="3047853"/>
          </a:xfrm>
          <a:prstGeom prst="rect">
            <a:avLst/>
          </a:prstGeom>
          <a:ln>
            <a:solidFill>
              <a:schemeClr val="bg1">
                <a:lumMod val="75000"/>
              </a:schemeClr>
            </a:solidFill>
          </a:ln>
        </p:spPr>
      </p:pic>
      <p:pic>
        <p:nvPicPr>
          <p:cNvPr id="10" name="Grafik 9">
            <a:extLst>
              <a:ext uri="{FF2B5EF4-FFF2-40B4-BE49-F238E27FC236}">
                <a16:creationId xmlns:a16="http://schemas.microsoft.com/office/drawing/2014/main" id="{1E04905A-D823-1057-E75B-C896C31FFA0B}"/>
              </a:ext>
            </a:extLst>
          </p:cNvPr>
          <p:cNvPicPr>
            <a:picLocks noChangeAspect="1"/>
          </p:cNvPicPr>
          <p:nvPr/>
        </p:nvPicPr>
        <p:blipFill>
          <a:blip r:embed="rId8"/>
          <a:stretch>
            <a:fillRect/>
          </a:stretch>
        </p:blipFill>
        <p:spPr>
          <a:xfrm>
            <a:off x="693826" y="3801299"/>
            <a:ext cx="4719165" cy="3047853"/>
          </a:xfrm>
          <a:prstGeom prst="rect">
            <a:avLst/>
          </a:prstGeom>
          <a:ln>
            <a:solidFill>
              <a:schemeClr val="bg1">
                <a:lumMod val="75000"/>
              </a:schemeClr>
            </a:solidFill>
          </a:ln>
        </p:spPr>
      </p:pic>
      <p:sp>
        <p:nvSpPr>
          <p:cNvPr id="3" name="Textfeld 2">
            <a:extLst>
              <a:ext uri="{FF2B5EF4-FFF2-40B4-BE49-F238E27FC236}">
                <a16:creationId xmlns:a16="http://schemas.microsoft.com/office/drawing/2014/main" id="{09ADDFC3-76F5-2C0B-CA72-312EE5C70222}"/>
              </a:ext>
            </a:extLst>
          </p:cNvPr>
          <p:cNvSpPr txBox="1"/>
          <p:nvPr/>
        </p:nvSpPr>
        <p:spPr>
          <a:xfrm>
            <a:off x="4331651" y="6122505"/>
            <a:ext cx="1017907" cy="369332"/>
          </a:xfrm>
          <a:prstGeom prst="rect">
            <a:avLst/>
          </a:prstGeom>
          <a:noFill/>
        </p:spPr>
        <p:txBody>
          <a:bodyPr wrap="none" rtlCol="0">
            <a:spAutoFit/>
          </a:bodyPr>
          <a:lstStyle/>
          <a:p>
            <a:r>
              <a:rPr lang="de-DE" b="1" dirty="0"/>
              <a:t>3D-CAD</a:t>
            </a:r>
          </a:p>
        </p:txBody>
      </p:sp>
      <p:sp>
        <p:nvSpPr>
          <p:cNvPr id="5" name="Textfeld 4">
            <a:extLst>
              <a:ext uri="{FF2B5EF4-FFF2-40B4-BE49-F238E27FC236}">
                <a16:creationId xmlns:a16="http://schemas.microsoft.com/office/drawing/2014/main" id="{760A88DD-59F6-BF33-464B-C4BD6A7A5B00}"/>
              </a:ext>
            </a:extLst>
          </p:cNvPr>
          <p:cNvSpPr txBox="1"/>
          <p:nvPr/>
        </p:nvSpPr>
        <p:spPr>
          <a:xfrm>
            <a:off x="10583757" y="5917961"/>
            <a:ext cx="793807" cy="369332"/>
          </a:xfrm>
          <a:prstGeom prst="rect">
            <a:avLst/>
          </a:prstGeom>
          <a:noFill/>
        </p:spPr>
        <p:txBody>
          <a:bodyPr wrap="none" rtlCol="0">
            <a:spAutoFit/>
          </a:bodyPr>
          <a:lstStyle/>
          <a:p>
            <a:r>
              <a:rPr lang="de-DE" b="1" dirty="0" err="1">
                <a:solidFill>
                  <a:schemeClr val="bg1">
                    <a:lumMod val="95000"/>
                  </a:schemeClr>
                </a:solidFill>
              </a:rPr>
              <a:t>Slicer</a:t>
            </a:r>
            <a:endParaRPr lang="de-DE" b="1" dirty="0">
              <a:solidFill>
                <a:schemeClr val="bg1">
                  <a:lumMod val="95000"/>
                </a:schemeClr>
              </a:solidFill>
            </a:endParaRPr>
          </a:p>
        </p:txBody>
      </p:sp>
    </p:spTree>
    <p:extLst>
      <p:ext uri="{BB962C8B-B14F-4D97-AF65-F5344CB8AC3E}">
        <p14:creationId xmlns:p14="http://schemas.microsoft.com/office/powerpoint/2010/main" val="20069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C28DE-B3C1-6015-A1E2-CFF49B8C400B}"/>
              </a:ext>
            </a:extLst>
          </p:cNvPr>
          <p:cNvSpPr>
            <a:spLocks noGrp="1"/>
          </p:cNvSpPr>
          <p:nvPr>
            <p:ph type="title"/>
          </p:nvPr>
        </p:nvSpPr>
        <p:spPr>
          <a:xfrm>
            <a:off x="565744" y="0"/>
            <a:ext cx="10515600" cy="1325563"/>
          </a:xfrm>
        </p:spPr>
        <p:txBody>
          <a:bodyPr/>
          <a:lstStyle/>
          <a:p>
            <a:r>
              <a:rPr lang="de-DE" dirty="0"/>
              <a:t>Filament Druckertypen und Ausstattung</a:t>
            </a:r>
          </a:p>
        </p:txBody>
      </p:sp>
      <p:sp>
        <p:nvSpPr>
          <p:cNvPr id="3" name="Inhaltsplatzhalter 2">
            <a:extLst>
              <a:ext uri="{FF2B5EF4-FFF2-40B4-BE49-F238E27FC236}">
                <a16:creationId xmlns:a16="http://schemas.microsoft.com/office/drawing/2014/main" id="{5DC48291-DDEB-1A03-6584-6AE4D13B5201}"/>
              </a:ext>
            </a:extLst>
          </p:cNvPr>
          <p:cNvSpPr>
            <a:spLocks noGrp="1"/>
          </p:cNvSpPr>
          <p:nvPr>
            <p:ph idx="1"/>
          </p:nvPr>
        </p:nvSpPr>
        <p:spPr>
          <a:xfrm>
            <a:off x="565744" y="1177538"/>
            <a:ext cx="9834734" cy="5604810"/>
          </a:xfrm>
        </p:spPr>
        <p:txBody>
          <a:bodyPr>
            <a:normAutofit fontScale="77500" lnSpcReduction="20000"/>
          </a:bodyPr>
          <a:lstStyle/>
          <a:p>
            <a:r>
              <a:rPr lang="de-DE" dirty="0"/>
              <a:t>Druckkopf-Aufhängung</a:t>
            </a:r>
          </a:p>
          <a:p>
            <a:pPr lvl="1"/>
            <a:r>
              <a:rPr lang="de-DE" b="1" dirty="0" err="1"/>
              <a:t>CoreXY</a:t>
            </a:r>
            <a:r>
              <a:rPr lang="de-DE" dirty="0"/>
              <a:t> – Drucker bewegen einen Druckkopf in X- und Y-Richtung, beide Achsen sind fest mit dem Rahmen verbunden. Mechanisch aufwändiger, aber platzsparender.</a:t>
            </a:r>
          </a:p>
          <a:p>
            <a:pPr lvl="1"/>
            <a:r>
              <a:rPr lang="de-DE" b="1" dirty="0" err="1"/>
              <a:t>Bedslinger</a:t>
            </a:r>
            <a:r>
              <a:rPr lang="de-DE" dirty="0"/>
              <a:t> – Drucker bewegen die Basisplatte auf einer (oder sogar zwei) horizontalen Achse (z.B. Y-Achse) hin und her. Der Druckkopf fährt dann auf der X-Achse. Nachteil ist die höhere bewegte Masse, Vorteil die einfachere Konstruktion.</a:t>
            </a:r>
          </a:p>
          <a:p>
            <a:pPr lvl="1"/>
            <a:r>
              <a:rPr lang="de-DE" dirty="0"/>
              <a:t>Beide Druckertypen benötigen noch eine dritte Z-Achse für die Höhensteuerung zwischen Druckkopf und Druckbett.</a:t>
            </a:r>
          </a:p>
          <a:p>
            <a:r>
              <a:rPr lang="de-DE" dirty="0"/>
              <a:t>Offen- / Geschlossen</a:t>
            </a:r>
          </a:p>
          <a:p>
            <a:pPr lvl="1"/>
            <a:r>
              <a:rPr lang="de-DE" dirty="0"/>
              <a:t>Geschlossene Drucker  (meist </a:t>
            </a:r>
            <a:r>
              <a:rPr lang="de-DE" b="1" dirty="0" err="1"/>
              <a:t>CoreXY</a:t>
            </a:r>
            <a:r>
              <a:rPr lang="de-DE" dirty="0"/>
              <a:t>) sind geschützter (äußere Einwirkungen beim Drucken und Staub bei der Lagerung) und können konstantere Temperaturen im Druckraum halten. </a:t>
            </a:r>
          </a:p>
          <a:p>
            <a:pPr lvl="1"/>
            <a:r>
              <a:rPr lang="de-DE" dirty="0"/>
              <a:t>Möglichkeit der Schallisolierung und der Luftfilterung.</a:t>
            </a:r>
          </a:p>
          <a:p>
            <a:pPr lvl="1"/>
            <a:r>
              <a:rPr lang="de-DE" dirty="0"/>
              <a:t>Offene Drucker sind einfacher aufgebaut und normalerweise kostengünstiger.</a:t>
            </a:r>
          </a:p>
          <a:p>
            <a:r>
              <a:rPr lang="de-DE" dirty="0"/>
              <a:t>Single- oder Multicolor</a:t>
            </a:r>
          </a:p>
          <a:p>
            <a:pPr lvl="1"/>
            <a:r>
              <a:rPr lang="de-DE" dirty="0"/>
              <a:t>Multicolor-Drucker können während des Drucks automatisch das Filament wechseln, die Wechselsysteme verursachen natürlich höhere Kosten. Während des Drucks entsteht auch mehr Abfall.</a:t>
            </a:r>
          </a:p>
          <a:p>
            <a:r>
              <a:rPr lang="de-DE" dirty="0"/>
              <a:t>Online- / App-Anbindung</a:t>
            </a:r>
          </a:p>
          <a:p>
            <a:pPr lvl="1"/>
            <a:r>
              <a:rPr lang="de-DE" dirty="0"/>
              <a:t>Online-, bzw. App-Anbindung ermöglicht Remote-Drucken und das Hochladen von Druckdateien, einige Drucker (z.B. </a:t>
            </a:r>
            <a:r>
              <a:rPr lang="de-DE" dirty="0" err="1"/>
              <a:t>Bambu</a:t>
            </a:r>
            <a:r>
              <a:rPr lang="de-DE" dirty="0"/>
              <a:t> Lab X1c) haben sogar eine eingebaute Cam, womit man den Druckvorgang kontrollieren / streamen kann.</a:t>
            </a:r>
          </a:p>
        </p:txBody>
      </p:sp>
      <p:pic>
        <p:nvPicPr>
          <p:cNvPr id="2050" name="Picture 2" descr="Meinung: Prusa ist tot, es lebe Bambu Lab!?">
            <a:extLst>
              <a:ext uri="{FF2B5EF4-FFF2-40B4-BE49-F238E27FC236}">
                <a16:creationId xmlns:a16="http://schemas.microsoft.com/office/drawing/2014/main" id="{000D2B20-F0A1-F181-B0BF-EEB926859B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5" r="22403"/>
          <a:stretch/>
        </p:blipFill>
        <p:spPr bwMode="auto">
          <a:xfrm>
            <a:off x="10345002" y="2141435"/>
            <a:ext cx="1746914" cy="2756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iginal Prusa MK4 3D-Drucker">
            <a:extLst>
              <a:ext uri="{FF2B5EF4-FFF2-40B4-BE49-F238E27FC236}">
                <a16:creationId xmlns:a16="http://schemas.microsoft.com/office/drawing/2014/main" id="{F52EA98A-8032-A303-DC32-BBB142D959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40" r="16382"/>
          <a:stretch/>
        </p:blipFill>
        <p:spPr bwMode="auto">
          <a:xfrm>
            <a:off x="10400478" y="69734"/>
            <a:ext cx="1595904" cy="23036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mbu Handy für Android - Lade die APK von Uptodown herunter">
            <a:extLst>
              <a:ext uri="{FF2B5EF4-FFF2-40B4-BE49-F238E27FC236}">
                <a16:creationId xmlns:a16="http://schemas.microsoft.com/office/drawing/2014/main" id="{B1C26CF3-ECC9-8F74-76D4-7D53FEF904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63" t="22717" r="16793" b="15672"/>
          <a:stretch/>
        </p:blipFill>
        <p:spPr bwMode="auto">
          <a:xfrm>
            <a:off x="10592281" y="4807785"/>
            <a:ext cx="1197748" cy="197456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1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6C8D8-761F-5614-3191-C98194C056F5}"/>
              </a:ext>
            </a:extLst>
          </p:cNvPr>
          <p:cNvSpPr>
            <a:spLocks noGrp="1"/>
          </p:cNvSpPr>
          <p:nvPr>
            <p:ph type="title"/>
          </p:nvPr>
        </p:nvSpPr>
        <p:spPr>
          <a:xfrm>
            <a:off x="818322" y="95416"/>
            <a:ext cx="11035748" cy="1075548"/>
          </a:xfrm>
        </p:spPr>
        <p:txBody>
          <a:bodyPr>
            <a:normAutofit fontScale="90000"/>
          </a:bodyPr>
          <a:lstStyle/>
          <a:p>
            <a:r>
              <a:rPr lang="de-DE" dirty="0"/>
              <a:t>Beliebteste Materialien beim Filament-3D-Druck</a:t>
            </a:r>
          </a:p>
        </p:txBody>
      </p:sp>
      <p:sp>
        <p:nvSpPr>
          <p:cNvPr id="3" name="Inhaltsplatzhalter 2">
            <a:extLst>
              <a:ext uri="{FF2B5EF4-FFF2-40B4-BE49-F238E27FC236}">
                <a16:creationId xmlns:a16="http://schemas.microsoft.com/office/drawing/2014/main" id="{43CA03B6-94DF-2B4C-15F1-57162B92FFA5}"/>
              </a:ext>
            </a:extLst>
          </p:cNvPr>
          <p:cNvSpPr>
            <a:spLocks noGrp="1"/>
          </p:cNvSpPr>
          <p:nvPr>
            <p:ph idx="1"/>
          </p:nvPr>
        </p:nvSpPr>
        <p:spPr>
          <a:xfrm>
            <a:off x="701871" y="1345258"/>
            <a:ext cx="10685060" cy="5417326"/>
          </a:xfrm>
        </p:spPr>
        <p:txBody>
          <a:bodyPr>
            <a:normAutofit fontScale="70000" lnSpcReduction="20000"/>
          </a:bodyPr>
          <a:lstStyle/>
          <a:p>
            <a:r>
              <a:rPr lang="de-DE" b="1" dirty="0"/>
              <a:t>PLA</a:t>
            </a:r>
          </a:p>
          <a:p>
            <a:pPr lvl="1"/>
            <a:r>
              <a:rPr lang="de-DE" dirty="0" err="1"/>
              <a:t>Polyactric</a:t>
            </a:r>
            <a:r>
              <a:rPr lang="de-DE" dirty="0"/>
              <a:t> Acid (nicht aus Erdöl)</a:t>
            </a:r>
          </a:p>
          <a:p>
            <a:pPr lvl="1"/>
            <a:r>
              <a:rPr lang="de-DE" dirty="0"/>
              <a:t>Geringe </a:t>
            </a:r>
            <a:r>
              <a:rPr lang="de-DE" dirty="0" err="1"/>
              <a:t>Schmelztempertur</a:t>
            </a:r>
            <a:endParaRPr lang="de-DE" dirty="0"/>
          </a:p>
          <a:p>
            <a:pPr lvl="1"/>
            <a:r>
              <a:rPr lang="de-DE" dirty="0"/>
              <a:t>Preiswert</a:t>
            </a:r>
          </a:p>
          <a:p>
            <a:pPr lvl="1"/>
            <a:r>
              <a:rPr lang="de-DE" dirty="0"/>
              <a:t>Wenig Druckemissionen</a:t>
            </a:r>
          </a:p>
          <a:p>
            <a:pPr lvl="1"/>
            <a:r>
              <a:rPr lang="de-DE" dirty="0"/>
              <a:t>Nachhaltig / biologisch abbaubar</a:t>
            </a:r>
          </a:p>
          <a:p>
            <a:pPr lvl="1"/>
            <a:r>
              <a:rPr lang="de-DE" dirty="0"/>
              <a:t>Lebensmittelecht</a:t>
            </a:r>
          </a:p>
          <a:p>
            <a:pPr lvl="1"/>
            <a:r>
              <a:rPr lang="de-DE" dirty="0"/>
              <a:t>Unproblematisch beim Drucken</a:t>
            </a:r>
          </a:p>
          <a:p>
            <a:r>
              <a:rPr lang="de-DE" b="1" dirty="0">
                <a:solidFill>
                  <a:srgbClr val="454545"/>
                </a:solidFill>
                <a:highlight>
                  <a:srgbClr val="FFFFFF"/>
                </a:highlight>
                <a:latin typeface="Roboto" panose="02000000000000000000" pitchFamily="2" charset="0"/>
              </a:rPr>
              <a:t>PETG</a:t>
            </a:r>
          </a:p>
          <a:p>
            <a:pPr lvl="1"/>
            <a:r>
              <a:rPr lang="de-DE" b="0" i="0" dirty="0">
                <a:solidFill>
                  <a:srgbClr val="454545"/>
                </a:solidFill>
                <a:effectLst/>
                <a:highlight>
                  <a:srgbClr val="FFFFFF"/>
                </a:highlight>
                <a:latin typeface="Roboto" panose="02000000000000000000" pitchFamily="2" charset="0"/>
              </a:rPr>
              <a:t>Polyethylenterephthalat (PET), meistverwendeter Kunststoff der Welt, bekannt von PET-Flaschen</a:t>
            </a:r>
          </a:p>
          <a:p>
            <a:pPr lvl="1"/>
            <a:r>
              <a:rPr lang="de-DE" dirty="0">
                <a:solidFill>
                  <a:srgbClr val="454545"/>
                </a:solidFill>
                <a:highlight>
                  <a:srgbClr val="FFFFFF"/>
                </a:highlight>
                <a:latin typeface="Roboto" panose="02000000000000000000" pitchFamily="2" charset="0"/>
              </a:rPr>
              <a:t>Hohe Schmelztemperatur</a:t>
            </a:r>
          </a:p>
          <a:p>
            <a:pPr lvl="1"/>
            <a:r>
              <a:rPr lang="de-DE">
                <a:solidFill>
                  <a:srgbClr val="454545"/>
                </a:solidFill>
                <a:highlight>
                  <a:srgbClr val="FFFFFF"/>
                </a:highlight>
                <a:latin typeface="Roboto" panose="02000000000000000000" pitchFamily="2" charset="0"/>
              </a:rPr>
              <a:t>Widerstandfähiger </a:t>
            </a:r>
            <a:r>
              <a:rPr lang="de-DE" dirty="0">
                <a:solidFill>
                  <a:srgbClr val="454545"/>
                </a:solidFill>
                <a:highlight>
                  <a:srgbClr val="FFFFFF"/>
                </a:highlight>
                <a:latin typeface="Roboto" panose="02000000000000000000" pitchFamily="2" charset="0"/>
              </a:rPr>
              <a:t>als PLA</a:t>
            </a:r>
          </a:p>
          <a:p>
            <a:pPr lvl="1"/>
            <a:r>
              <a:rPr lang="de-DE" dirty="0"/>
              <a:t>Unproblematisch beim Drucken</a:t>
            </a:r>
          </a:p>
          <a:p>
            <a:pPr lvl="1"/>
            <a:r>
              <a:rPr lang="de-DE" dirty="0"/>
              <a:t>Filament stärker hygroskopisch als die beiden anderen Materialien</a:t>
            </a:r>
          </a:p>
          <a:p>
            <a:r>
              <a:rPr lang="de-DE" b="1" dirty="0"/>
              <a:t>ABS</a:t>
            </a:r>
            <a:r>
              <a:rPr lang="de-DE" dirty="0"/>
              <a:t> </a:t>
            </a:r>
          </a:p>
          <a:p>
            <a:pPr lvl="1"/>
            <a:r>
              <a:rPr lang="de-DE" b="0" i="0" dirty="0">
                <a:solidFill>
                  <a:srgbClr val="454545"/>
                </a:solidFill>
                <a:effectLst/>
                <a:highlight>
                  <a:srgbClr val="FFFFFF"/>
                </a:highlight>
                <a:latin typeface="Roboto" panose="02000000000000000000" pitchFamily="2" charset="0"/>
              </a:rPr>
              <a:t>Acrylnitril-Butadien-Styrol-Copolymer (von LEGO-Steinen bekannt)</a:t>
            </a:r>
          </a:p>
          <a:p>
            <a:pPr lvl="1"/>
            <a:r>
              <a:rPr lang="de-DE" dirty="0">
                <a:solidFill>
                  <a:srgbClr val="454545"/>
                </a:solidFill>
                <a:highlight>
                  <a:srgbClr val="FFFFFF"/>
                </a:highlight>
                <a:latin typeface="Roboto" panose="02000000000000000000" pitchFamily="2" charset="0"/>
              </a:rPr>
              <a:t>Höhere Schmelztemperatur</a:t>
            </a:r>
          </a:p>
          <a:p>
            <a:pPr lvl="1"/>
            <a:r>
              <a:rPr lang="de-DE" dirty="0">
                <a:solidFill>
                  <a:srgbClr val="454545"/>
                </a:solidFill>
                <a:highlight>
                  <a:srgbClr val="FFFFFF"/>
                </a:highlight>
                <a:latin typeface="Roboto" panose="02000000000000000000" pitchFamily="2" charset="0"/>
              </a:rPr>
              <a:t>Unangenehme Emissionen</a:t>
            </a:r>
          </a:p>
          <a:p>
            <a:pPr lvl="1"/>
            <a:r>
              <a:rPr lang="de-DE" dirty="0">
                <a:solidFill>
                  <a:srgbClr val="454545"/>
                </a:solidFill>
                <a:highlight>
                  <a:srgbClr val="FFFFFF"/>
                </a:highlight>
                <a:latin typeface="Roboto" panose="02000000000000000000" pitchFamily="2" charset="0"/>
              </a:rPr>
              <a:t>Widerstandfähiger als PLA</a:t>
            </a:r>
          </a:p>
          <a:p>
            <a:pPr lvl="1"/>
            <a:r>
              <a:rPr lang="de-DE" dirty="0">
                <a:solidFill>
                  <a:srgbClr val="454545"/>
                </a:solidFill>
                <a:highlight>
                  <a:srgbClr val="FFFFFF"/>
                </a:highlight>
                <a:latin typeface="Roboto" panose="02000000000000000000" pitchFamily="2" charset="0"/>
              </a:rPr>
              <a:t>Problematischer zu Drucken, weil es sich bei Temperaturänderungen verziehen kann</a:t>
            </a:r>
          </a:p>
        </p:txBody>
      </p:sp>
      <p:pic>
        <p:nvPicPr>
          <p:cNvPr id="1026" name="Picture 2" descr="Welches 3D-Drucker Filament für welche Anwendung? - 3Dnatives">
            <a:extLst>
              <a:ext uri="{FF2B5EF4-FFF2-40B4-BE49-F238E27FC236}">
                <a16:creationId xmlns:a16="http://schemas.microsoft.com/office/drawing/2014/main" id="{384974B1-5FCC-7B55-7E9C-04777C030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62" y="953071"/>
            <a:ext cx="4395569" cy="258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7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9E32C-70E6-448B-C652-907F3A926EA9}"/>
              </a:ext>
            </a:extLst>
          </p:cNvPr>
          <p:cNvSpPr>
            <a:spLocks noGrp="1"/>
          </p:cNvSpPr>
          <p:nvPr>
            <p:ph type="title"/>
          </p:nvPr>
        </p:nvSpPr>
        <p:spPr>
          <a:xfrm>
            <a:off x="777240" y="0"/>
            <a:ext cx="10515600" cy="1325563"/>
          </a:xfrm>
        </p:spPr>
        <p:txBody>
          <a:bodyPr/>
          <a:lstStyle/>
          <a:p>
            <a:r>
              <a:rPr lang="de-DE" dirty="0"/>
              <a:t>Links </a:t>
            </a:r>
            <a:r>
              <a:rPr lang="de-DE"/>
              <a:t>zum Thema</a:t>
            </a:r>
            <a:endParaRPr lang="de-DE" dirty="0"/>
          </a:p>
        </p:txBody>
      </p:sp>
      <p:sp>
        <p:nvSpPr>
          <p:cNvPr id="3" name="Inhaltsplatzhalter 2">
            <a:extLst>
              <a:ext uri="{FF2B5EF4-FFF2-40B4-BE49-F238E27FC236}">
                <a16:creationId xmlns:a16="http://schemas.microsoft.com/office/drawing/2014/main" id="{86EF02B1-3DB9-F0F6-9B54-CE61B0DB7DAA}"/>
              </a:ext>
            </a:extLst>
          </p:cNvPr>
          <p:cNvSpPr>
            <a:spLocks noGrp="1"/>
          </p:cNvSpPr>
          <p:nvPr>
            <p:ph idx="1"/>
          </p:nvPr>
        </p:nvSpPr>
        <p:spPr>
          <a:xfrm>
            <a:off x="838200" y="1097280"/>
            <a:ext cx="10515600" cy="5760719"/>
          </a:xfrm>
        </p:spPr>
        <p:txBody>
          <a:bodyPr>
            <a:normAutofit/>
          </a:bodyPr>
          <a:lstStyle/>
          <a:p>
            <a:r>
              <a:rPr lang="de-DE" dirty="0"/>
              <a:t>Hersteller</a:t>
            </a:r>
          </a:p>
          <a:p>
            <a:pPr lvl="1"/>
            <a:r>
              <a:rPr lang="de-DE" dirty="0">
                <a:hlinkClick r:id="rId2"/>
              </a:rPr>
              <a:t>https://bambulab.com/de</a:t>
            </a:r>
            <a:r>
              <a:rPr lang="de-DE" dirty="0"/>
              <a:t> </a:t>
            </a:r>
          </a:p>
          <a:p>
            <a:pPr lvl="1"/>
            <a:r>
              <a:rPr lang="de-DE" dirty="0">
                <a:hlinkClick r:id="rId3"/>
              </a:rPr>
              <a:t>https://www.prusa3d.com/de/</a:t>
            </a:r>
            <a:r>
              <a:rPr lang="de-DE" dirty="0"/>
              <a:t> </a:t>
            </a:r>
          </a:p>
          <a:p>
            <a:r>
              <a:rPr lang="de-DE" dirty="0"/>
              <a:t>3D Modelle zum Download</a:t>
            </a:r>
          </a:p>
          <a:p>
            <a:pPr lvl="1"/>
            <a:r>
              <a:rPr lang="de-DE" dirty="0">
                <a:hlinkClick r:id="rId4"/>
              </a:rPr>
              <a:t>https://www.thingiverse.com/</a:t>
            </a:r>
            <a:r>
              <a:rPr lang="de-DE" dirty="0"/>
              <a:t> </a:t>
            </a:r>
          </a:p>
          <a:p>
            <a:pPr lvl="1"/>
            <a:r>
              <a:rPr lang="de-DE" dirty="0">
                <a:hlinkClick r:id="rId5"/>
              </a:rPr>
              <a:t>https://cults3d.com/de</a:t>
            </a:r>
            <a:r>
              <a:rPr lang="de-DE" dirty="0"/>
              <a:t> </a:t>
            </a:r>
          </a:p>
          <a:p>
            <a:pPr lvl="1"/>
            <a:r>
              <a:rPr lang="de-DE" dirty="0">
                <a:hlinkClick r:id="rId6"/>
              </a:rPr>
              <a:t>https://www.printables.com/de</a:t>
            </a:r>
            <a:endParaRPr lang="de-DE" dirty="0"/>
          </a:p>
          <a:p>
            <a:pPr lvl="1"/>
            <a:r>
              <a:rPr lang="de-DE" dirty="0">
                <a:hlinkClick r:id="rId7"/>
              </a:rPr>
              <a:t>https://makerworld.com/en</a:t>
            </a:r>
            <a:r>
              <a:rPr lang="de-DE" dirty="0"/>
              <a:t>  </a:t>
            </a:r>
          </a:p>
          <a:p>
            <a:r>
              <a:rPr lang="de-DE" dirty="0"/>
              <a:t>3D CAD</a:t>
            </a:r>
          </a:p>
          <a:p>
            <a:pPr lvl="1"/>
            <a:r>
              <a:rPr lang="de-DE" dirty="0">
                <a:hlinkClick r:id="rId8"/>
              </a:rPr>
              <a:t>https://www.autodesk.com/de/products/fusion-360</a:t>
            </a:r>
            <a:endParaRPr lang="de-DE" dirty="0"/>
          </a:p>
          <a:p>
            <a:pPr lvl="1"/>
            <a:r>
              <a:rPr lang="de-DE" dirty="0">
                <a:hlinkClick r:id="rId9"/>
              </a:rPr>
              <a:t>https://www.freecad.org/</a:t>
            </a:r>
            <a:r>
              <a:rPr lang="de-DE" dirty="0"/>
              <a:t> </a:t>
            </a:r>
          </a:p>
          <a:p>
            <a:pPr lvl="1"/>
            <a:r>
              <a:rPr lang="de-DE" dirty="0"/>
              <a:t> </a:t>
            </a:r>
            <a:r>
              <a:rPr lang="de-DE" dirty="0">
                <a:hlinkClick r:id="rId10"/>
              </a:rPr>
              <a:t>https://www.tinkercad.com/</a:t>
            </a:r>
            <a:r>
              <a:rPr lang="de-DE" dirty="0"/>
              <a:t> 		(Webbasiert)</a:t>
            </a:r>
          </a:p>
          <a:p>
            <a:pPr lvl="1"/>
            <a:r>
              <a:rPr lang="de-DE" dirty="0">
                <a:hlinkClick r:id="rId11"/>
              </a:rPr>
              <a:t>https://www.onshape.com/de/</a:t>
            </a:r>
            <a:r>
              <a:rPr lang="de-DE" dirty="0"/>
              <a:t> 	(Webbasiert)</a:t>
            </a:r>
          </a:p>
          <a:p>
            <a:endParaRPr lang="de-DE" dirty="0"/>
          </a:p>
          <a:p>
            <a:pPr lvl="1"/>
            <a:endParaRPr lang="de-DE" dirty="0"/>
          </a:p>
          <a:p>
            <a:pPr lvl="1"/>
            <a:endParaRPr lang="de-DE" dirty="0"/>
          </a:p>
        </p:txBody>
      </p:sp>
    </p:spTree>
    <p:extLst>
      <p:ext uri="{BB962C8B-B14F-4D97-AF65-F5344CB8AC3E}">
        <p14:creationId xmlns:p14="http://schemas.microsoft.com/office/powerpoint/2010/main" val="256895168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734</Words>
  <Application>Microsoft Office PowerPoint</Application>
  <PresentationFormat>Breitbild</PresentationFormat>
  <Paragraphs>115</Paragraphs>
  <Slides>8</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Aptos</vt:lpstr>
      <vt:lpstr>Aptos Display</vt:lpstr>
      <vt:lpstr>Arial</vt:lpstr>
      <vt:lpstr>Roboto</vt:lpstr>
      <vt:lpstr>Wingdings</vt:lpstr>
      <vt:lpstr>Office</vt:lpstr>
      <vt:lpstr>3D-Druck</vt:lpstr>
      <vt:lpstr>Was wird heute schon mit 3D Druckern produziert?</vt:lpstr>
      <vt:lpstr>Anwendungen von Filament-Druckern</vt:lpstr>
      <vt:lpstr>Aufbau eines 3D-Druckers</vt:lpstr>
      <vt:lpstr>Workflow beim 3D-Druck</vt:lpstr>
      <vt:lpstr>Filament Druckertypen und Ausstattung</vt:lpstr>
      <vt:lpstr>Beliebteste Materialien beim Filament-3D-Druck</vt:lpstr>
      <vt:lpstr>Links zum Thema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Roth</dc:creator>
  <cp:lastModifiedBy>Michael Roth</cp:lastModifiedBy>
  <cp:revision>27</cp:revision>
  <dcterms:created xsi:type="dcterms:W3CDTF">2024-07-22T10:31:55Z</dcterms:created>
  <dcterms:modified xsi:type="dcterms:W3CDTF">2024-09-21T11:32:21Z</dcterms:modified>
</cp:coreProperties>
</file>